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74"/>
  </p:notesMasterIdLst>
  <p:handoutMasterIdLst>
    <p:handoutMasterId r:id="rId75"/>
  </p:handoutMasterIdLst>
  <p:sldIdLst>
    <p:sldId id="1298" r:id="rId2"/>
    <p:sldId id="1437" r:id="rId3"/>
    <p:sldId id="1531" r:id="rId4"/>
    <p:sldId id="1315" r:id="rId5"/>
    <p:sldId id="1355" r:id="rId6"/>
    <p:sldId id="1495" r:id="rId7"/>
    <p:sldId id="1493" r:id="rId8"/>
    <p:sldId id="1540" r:id="rId9"/>
    <p:sldId id="1481" r:id="rId10"/>
    <p:sldId id="1482" r:id="rId11"/>
    <p:sldId id="1483" r:id="rId12"/>
    <p:sldId id="1484" r:id="rId13"/>
    <p:sldId id="1488" r:id="rId14"/>
    <p:sldId id="1489" r:id="rId15"/>
    <p:sldId id="1485" r:id="rId16"/>
    <p:sldId id="1317" r:id="rId17"/>
    <p:sldId id="1293" r:id="rId18"/>
    <p:sldId id="1374" r:id="rId19"/>
    <p:sldId id="1379" r:id="rId20"/>
    <p:sldId id="1377" r:id="rId21"/>
    <p:sldId id="1522" r:id="rId22"/>
    <p:sldId id="1538" r:id="rId23"/>
    <p:sldId id="1509" r:id="rId24"/>
    <p:sldId id="1510" r:id="rId25"/>
    <p:sldId id="1513" r:id="rId26"/>
    <p:sldId id="1382" r:id="rId27"/>
    <p:sldId id="1383" r:id="rId28"/>
    <p:sldId id="1514" r:id="rId29"/>
    <p:sldId id="1516" r:id="rId30"/>
    <p:sldId id="1384" r:id="rId31"/>
    <p:sldId id="1496" r:id="rId32"/>
    <p:sldId id="1497" r:id="rId33"/>
    <p:sldId id="1498" r:id="rId34"/>
    <p:sldId id="1499" r:id="rId35"/>
    <p:sldId id="1500" r:id="rId36"/>
    <p:sldId id="1501" r:id="rId37"/>
    <p:sldId id="1502" r:id="rId38"/>
    <p:sldId id="1503" r:id="rId39"/>
    <p:sldId id="1381" r:id="rId40"/>
    <p:sldId id="1515" r:id="rId41"/>
    <p:sldId id="1316" r:id="rId42"/>
    <p:sldId id="1541" r:id="rId43"/>
    <p:sldId id="1396" r:id="rId44"/>
    <p:sldId id="1542" r:id="rId45"/>
    <p:sldId id="1543" r:id="rId46"/>
    <p:sldId id="1395" r:id="rId47"/>
    <p:sldId id="1429" r:id="rId48"/>
    <p:sldId id="1438" r:id="rId49"/>
    <p:sldId id="1504" r:id="rId50"/>
    <p:sldId id="1505" r:id="rId51"/>
    <p:sldId id="1506" r:id="rId52"/>
    <p:sldId id="1399" r:id="rId53"/>
    <p:sldId id="1427" r:id="rId54"/>
    <p:sldId id="1440" r:id="rId55"/>
    <p:sldId id="1400" r:id="rId56"/>
    <p:sldId id="1426" r:id="rId57"/>
    <p:sldId id="1441" r:id="rId58"/>
    <p:sldId id="1404" r:id="rId59"/>
    <p:sldId id="1425" r:id="rId60"/>
    <p:sldId id="1442" r:id="rId61"/>
    <p:sldId id="1405" r:id="rId62"/>
    <p:sldId id="1424" r:id="rId63"/>
    <p:sldId id="1443" r:id="rId64"/>
    <p:sldId id="1406" r:id="rId65"/>
    <p:sldId id="1423" r:id="rId66"/>
    <p:sldId id="1444" r:id="rId67"/>
    <p:sldId id="1407" r:id="rId68"/>
    <p:sldId id="1421" r:id="rId69"/>
    <p:sldId id="1445" r:id="rId70"/>
    <p:sldId id="1430" r:id="rId71"/>
    <p:sldId id="1446" r:id="rId72"/>
    <p:sldId id="1319" r:id="rId73"/>
  </p:sldIdLst>
  <p:sldSz cx="9906000" cy="6858000" type="A4"/>
  <p:notesSz cx="6950075" cy="9236075"/>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boratorio1" initials="L" lastIdx="2" clrIdx="0">
    <p:extLst>
      <p:ext uri="{19B8F6BF-5375-455C-9EA6-DF929625EA0E}">
        <p15:presenceInfo xmlns:p15="http://schemas.microsoft.com/office/powerpoint/2012/main" userId="Laboratorio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FFFFF"/>
    <a:srgbClr val="F9F9F9"/>
    <a:srgbClr val="F5F5F5"/>
    <a:srgbClr val="804B83"/>
    <a:srgbClr val="F5BB94"/>
    <a:srgbClr val="EFC896"/>
    <a:srgbClr val="626569"/>
    <a:srgbClr val="F3F7FF"/>
    <a:srgbClr val="F2F9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6433" autoAdjust="0"/>
  </p:normalViewPr>
  <p:slideViewPr>
    <p:cSldViewPr snapToGrid="0">
      <p:cViewPr varScale="1">
        <p:scale>
          <a:sx n="105" d="100"/>
          <a:sy n="105" d="100"/>
        </p:scale>
        <p:origin x="1088" y="200"/>
      </p:cViewPr>
      <p:guideLst>
        <p:guide orient="horz" pos="2160"/>
        <p:guide pos="3120"/>
      </p:guideLst>
    </p:cSldViewPr>
  </p:slideViewPr>
  <p:outlineViewPr>
    <p:cViewPr>
      <p:scale>
        <a:sx n="33" d="100"/>
        <a:sy n="33" d="100"/>
      </p:scale>
      <p:origin x="0" y="-500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jpeg"/><Relationship Id="rId4"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jpe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62FFD-0F8A-45BD-8B24-5083AA272544}" type="doc">
      <dgm:prSet loTypeId="urn:microsoft.com/office/officeart/2005/8/layout/hList7" loCatId="list" qsTypeId="urn:microsoft.com/office/officeart/2005/8/quickstyle/simple5" qsCatId="simple" csTypeId="urn:microsoft.com/office/officeart/2005/8/colors/accent1_2" csCatId="accent1" phldr="1"/>
      <dgm:spPr/>
      <dgm:t>
        <a:bodyPr/>
        <a:lstStyle/>
        <a:p>
          <a:endParaRPr lang="en-GB"/>
        </a:p>
      </dgm:t>
    </dgm:pt>
    <dgm:pt modelId="{EF7436FD-D8E3-44A5-AB73-12E2EBC40D71}">
      <dgm:prSet phldrT="[Texto]" custT="1"/>
      <dgm:spPr>
        <a:gradFill rotWithShape="0">
          <a:gsLst>
            <a:gs pos="0">
              <a:srgbClr val="368280">
                <a:alpha val="99000"/>
              </a:srgbClr>
            </a:gs>
            <a:gs pos="100000">
              <a:srgbClr val="368280">
                <a:alpha val="88000"/>
              </a:srgbClr>
            </a:gs>
          </a:gsLst>
        </a:gradFill>
        <a:effectLst>
          <a:outerShdw blurRad="101600" dist="38100" dir="2700000" sx="101000" sy="101000" algn="tl" rotWithShape="0">
            <a:prstClr val="black">
              <a:alpha val="20000"/>
            </a:prstClr>
          </a:outerShdw>
        </a:effectLst>
      </dgm:spPr>
      <dgm:t>
        <a:bodyPr/>
        <a:lstStyle/>
        <a:p>
          <a:endParaRPr lang="es-ES" sz="1200" u="none" dirty="0">
            <a:latin typeface="Segoe UI Semibold" panose="020B0702040204020203" pitchFamily="34" charset="0"/>
            <a:cs typeface="Segoe UI Semibold" panose="020B0702040204020203" pitchFamily="34" charset="0"/>
          </a:endParaRPr>
        </a:p>
        <a:p>
          <a:endParaRPr lang="es-ES" sz="1200" u="none" dirty="0">
            <a:latin typeface="Segoe UI Semibold" panose="020B0702040204020203" pitchFamily="34" charset="0"/>
            <a:cs typeface="Segoe UI Semibold" panose="020B0702040204020203" pitchFamily="34" charset="0"/>
          </a:endParaRPr>
        </a:p>
        <a:p>
          <a:endParaRPr lang="es-ES" sz="1200" dirty="0">
            <a:latin typeface="Segoe UI Semibold" panose="020B0702040204020203" pitchFamily="34" charset="0"/>
            <a:cs typeface="Segoe UI Semibold" panose="020B0702040204020203" pitchFamily="34" charset="0"/>
          </a:endParaRPr>
        </a:p>
        <a:p>
          <a:r>
            <a:rPr lang="es-ES" sz="1200" dirty="0">
              <a:latin typeface="Segoe UI Semibold" panose="020B0702040204020203" pitchFamily="34" charset="0"/>
              <a:cs typeface="Segoe UI Semibold" panose="020B0702040204020203" pitchFamily="34" charset="0"/>
            </a:rPr>
            <a:t>5) Collaboration / Colaboración</a:t>
          </a:r>
          <a:endParaRPr lang="es-MX" sz="1200" dirty="0"/>
        </a:p>
      </dgm:t>
    </dgm:pt>
    <dgm:pt modelId="{5FFADD1F-C1EC-4536-9EC0-32698F7D1F9F}" type="parTrans" cxnId="{62D9073F-F4ED-4EF8-9463-46921E28D96D}">
      <dgm:prSet/>
      <dgm:spPr/>
      <dgm:t>
        <a:bodyPr/>
        <a:lstStyle/>
        <a:p>
          <a:endParaRPr lang="es-MX"/>
        </a:p>
      </dgm:t>
    </dgm:pt>
    <dgm:pt modelId="{6D60243F-6BF4-40B4-98D1-9D02096DE118}" type="sibTrans" cxnId="{62D9073F-F4ED-4EF8-9463-46921E28D96D}">
      <dgm:prSet/>
      <dgm:spPr/>
      <dgm:t>
        <a:bodyPr/>
        <a:lstStyle/>
        <a:p>
          <a:endParaRPr lang="es-MX"/>
        </a:p>
      </dgm:t>
    </dgm:pt>
    <dgm:pt modelId="{68C96A6F-477A-4AF5-9384-6964B92AAC10}">
      <dgm:prSet phldrT="[Texto]" custT="1"/>
      <dgm:spPr>
        <a:gradFill rotWithShape="0">
          <a:gsLst>
            <a:gs pos="0">
              <a:srgbClr val="552D81"/>
            </a:gs>
            <a:gs pos="100000">
              <a:srgbClr val="552D81"/>
            </a:gs>
          </a:gsLst>
        </a:gradFill>
        <a:effectLst>
          <a:outerShdw blurRad="101600" dist="38100" dir="2700000" sx="101000" sy="101000" algn="tl" rotWithShape="0">
            <a:prstClr val="black">
              <a:alpha val="20000"/>
            </a:prstClr>
          </a:outerShdw>
        </a:effectLst>
      </dgm:spPr>
      <dgm:t>
        <a:bodyPr/>
        <a:lstStyle/>
        <a:p>
          <a:endParaRPr lang="es-MX" sz="1200" dirty="0">
            <a:latin typeface="Segoe UI Semibold" panose="020B0702040204020203" pitchFamily="34" charset="0"/>
            <a:cs typeface="Segoe UI Semibold" panose="020B0702040204020203" pitchFamily="34" charset="0"/>
          </a:endParaRPr>
        </a:p>
        <a:p>
          <a:endParaRPr lang="es-MX" sz="1200" dirty="0">
            <a:latin typeface="Segoe UI Semibold" panose="020B0702040204020203" pitchFamily="34" charset="0"/>
            <a:cs typeface="Segoe UI Semibold" panose="020B0702040204020203" pitchFamily="34" charset="0"/>
          </a:endParaRPr>
        </a:p>
        <a:p>
          <a:endParaRPr lang="es-MX" sz="1200" dirty="0">
            <a:latin typeface="Segoe UI Semibold" panose="020B0702040204020203" pitchFamily="34" charset="0"/>
            <a:cs typeface="Segoe UI Semibold" panose="020B0702040204020203" pitchFamily="34" charset="0"/>
          </a:endParaRPr>
        </a:p>
        <a:p>
          <a:r>
            <a:rPr lang="es-MX" sz="1200" dirty="0">
              <a:latin typeface="Segoe UI Semibold" panose="020B0702040204020203" pitchFamily="34" charset="0"/>
              <a:cs typeface="Segoe UI Semibold" panose="020B0702040204020203" pitchFamily="34" charset="0"/>
            </a:rPr>
            <a:t>1) Respect / </a:t>
          </a:r>
          <a:r>
            <a:rPr lang="en-GB" sz="1200" dirty="0">
              <a:latin typeface="Segoe UI Semibold" panose="020B0702040204020203" pitchFamily="34" charset="0"/>
              <a:cs typeface="Segoe UI Semibold" panose="020B0702040204020203" pitchFamily="34" charset="0"/>
            </a:rPr>
            <a:t>Respeto</a:t>
          </a:r>
          <a:endParaRPr lang="es-MX" sz="1200" dirty="0"/>
        </a:p>
      </dgm:t>
    </dgm:pt>
    <dgm:pt modelId="{13CAC751-7107-4D6D-AFD8-31F3BEABEAB9}" type="parTrans" cxnId="{91FE0217-2D37-4CC7-AEC4-63794F37E7CE}">
      <dgm:prSet/>
      <dgm:spPr/>
      <dgm:t>
        <a:bodyPr/>
        <a:lstStyle/>
        <a:p>
          <a:endParaRPr lang="en-GB"/>
        </a:p>
      </dgm:t>
    </dgm:pt>
    <dgm:pt modelId="{19D2CDB3-B02C-4C33-9330-460A625BD356}" type="sibTrans" cxnId="{91FE0217-2D37-4CC7-AEC4-63794F37E7CE}">
      <dgm:prSet/>
      <dgm:spPr/>
      <dgm:t>
        <a:bodyPr/>
        <a:lstStyle/>
        <a:p>
          <a:endParaRPr lang="en-GB"/>
        </a:p>
      </dgm:t>
    </dgm:pt>
    <dgm:pt modelId="{10694482-2FEC-4B17-A131-CF2172749561}">
      <dgm:prSet phldrT="[Texto]" custT="1"/>
      <dgm:spPr>
        <a:gradFill rotWithShape="0">
          <a:gsLst>
            <a:gs pos="0">
              <a:srgbClr val="EBC130"/>
            </a:gs>
            <a:gs pos="100000">
              <a:srgbClr val="EBC130">
                <a:alpha val="88000"/>
              </a:srgbClr>
            </a:gs>
          </a:gsLst>
        </a:gradFill>
        <a:effectLst>
          <a:outerShdw blurRad="101600" dist="38100" dir="2700000" sx="101000" sy="101000" algn="tl" rotWithShape="0">
            <a:prstClr val="black">
              <a:alpha val="20000"/>
            </a:prstClr>
          </a:outerShdw>
        </a:effectLst>
      </dgm:spPr>
      <dgm:t>
        <a:bodyPr/>
        <a:lstStyle/>
        <a:p>
          <a:pPr>
            <a:spcAft>
              <a:spcPct val="35000"/>
            </a:spcAft>
          </a:pPr>
          <a:endParaRPr lang="es-ES" sz="1200" dirty="0">
            <a:latin typeface="Segoe UI Semibold" panose="020B0702040204020203" pitchFamily="34" charset="0"/>
            <a:cs typeface="Segoe UI Semibold" panose="020B0702040204020203" pitchFamily="34" charset="0"/>
          </a:endParaRPr>
        </a:p>
        <a:p>
          <a:pPr>
            <a:spcAft>
              <a:spcPts val="0"/>
            </a:spcAft>
          </a:pPr>
          <a:r>
            <a:rPr lang="es-ES" sz="1200" dirty="0">
              <a:latin typeface="Segoe UI Semibold" panose="020B0702040204020203" pitchFamily="34" charset="0"/>
              <a:cs typeface="Segoe UI Semibold" panose="020B0702040204020203" pitchFamily="34" charset="0"/>
            </a:rPr>
            <a:t> </a:t>
          </a:r>
        </a:p>
        <a:p>
          <a:pPr>
            <a:spcAft>
              <a:spcPts val="0"/>
            </a:spcAft>
          </a:pPr>
          <a:endParaRPr lang="es-ES" sz="1200" dirty="0">
            <a:latin typeface="Segoe UI Semibold" panose="020B0702040204020203" pitchFamily="34" charset="0"/>
            <a:cs typeface="Segoe UI Semibold" panose="020B0702040204020203" pitchFamily="34" charset="0"/>
          </a:endParaRPr>
        </a:p>
        <a:p>
          <a:pPr>
            <a:spcAft>
              <a:spcPts val="0"/>
            </a:spcAft>
          </a:pPr>
          <a:endParaRPr lang="es-ES" sz="1200" dirty="0">
            <a:latin typeface="Segoe UI Semibold" panose="020B0702040204020203" pitchFamily="34" charset="0"/>
            <a:cs typeface="Segoe UI Semibold" panose="020B0702040204020203" pitchFamily="34" charset="0"/>
          </a:endParaRPr>
        </a:p>
        <a:p>
          <a:pPr>
            <a:spcAft>
              <a:spcPts val="0"/>
            </a:spcAft>
          </a:pPr>
          <a:r>
            <a:rPr lang="es-ES" sz="1200" dirty="0">
              <a:latin typeface="Segoe UI Semibold" panose="020B0702040204020203" pitchFamily="34" charset="0"/>
              <a:cs typeface="Segoe UI Semibold" panose="020B0702040204020203" pitchFamily="34" charset="0"/>
            </a:rPr>
            <a:t>4) Cooperation /</a:t>
          </a:r>
        </a:p>
        <a:p>
          <a:pPr>
            <a:spcAft>
              <a:spcPts val="0"/>
            </a:spcAft>
          </a:pPr>
          <a:r>
            <a:rPr lang="es-ES" sz="1200" dirty="0">
              <a:latin typeface="Segoe UI Semibold" panose="020B0702040204020203" pitchFamily="34" charset="0"/>
              <a:cs typeface="Segoe UI Semibold" panose="020B0702040204020203" pitchFamily="34" charset="0"/>
            </a:rPr>
            <a:t>Cooperación </a:t>
          </a:r>
          <a:endParaRPr lang="es-MX" sz="1200" dirty="0"/>
        </a:p>
      </dgm:t>
    </dgm:pt>
    <dgm:pt modelId="{B9A24C19-CDC0-41F5-9B60-9C22442A99E2}" type="parTrans" cxnId="{1E95F8D2-3B22-4AC7-9547-4B50FD2A25A5}">
      <dgm:prSet/>
      <dgm:spPr/>
      <dgm:t>
        <a:bodyPr/>
        <a:lstStyle/>
        <a:p>
          <a:endParaRPr lang="en-GB"/>
        </a:p>
      </dgm:t>
    </dgm:pt>
    <dgm:pt modelId="{A5CBDD82-A4FB-43D5-A9F8-B901DB4539ED}" type="sibTrans" cxnId="{1E95F8D2-3B22-4AC7-9547-4B50FD2A25A5}">
      <dgm:prSet/>
      <dgm:spPr/>
      <dgm:t>
        <a:bodyPr/>
        <a:lstStyle/>
        <a:p>
          <a:endParaRPr lang="en-GB"/>
        </a:p>
      </dgm:t>
    </dgm:pt>
    <dgm:pt modelId="{E3E88DE2-5FB5-49DA-A79E-9FC944EFBDF9}">
      <dgm:prSet phldrT="[Texto]" custT="1"/>
      <dgm:spPr>
        <a:gradFill rotWithShape="0">
          <a:gsLst>
            <a:gs pos="0">
              <a:srgbClr val="891B55">
                <a:alpha val="99000"/>
              </a:srgbClr>
            </a:gs>
            <a:gs pos="100000">
              <a:srgbClr val="891B55">
                <a:alpha val="89000"/>
              </a:srgbClr>
            </a:gs>
          </a:gsLst>
        </a:gradFill>
        <a:effectLst>
          <a:outerShdw blurRad="101600" dist="38100" dir="2700000" sx="101000" sy="101000" algn="tl" rotWithShape="0">
            <a:prstClr val="black">
              <a:alpha val="20000"/>
            </a:prstClr>
          </a:outerShdw>
        </a:effectLst>
      </dgm:spPr>
      <dgm:t>
        <a:bodyPr/>
        <a:lstStyle/>
        <a:p>
          <a:endParaRPr lang="es-ES" sz="1200" u="none" dirty="0">
            <a:latin typeface="Segoe UI Semibold" panose="020B0702040204020203" pitchFamily="34" charset="0"/>
            <a:cs typeface="Segoe UI Semibold" panose="020B0702040204020203" pitchFamily="34" charset="0"/>
          </a:endParaRPr>
        </a:p>
        <a:p>
          <a:endParaRPr lang="es-ES" sz="1200" dirty="0">
            <a:latin typeface="Segoe UI Semibold" panose="020B0702040204020203" pitchFamily="34" charset="0"/>
            <a:cs typeface="Segoe UI Semibold" panose="020B0702040204020203" pitchFamily="34" charset="0"/>
          </a:endParaRPr>
        </a:p>
        <a:p>
          <a:endParaRPr lang="es-MX" sz="1200" dirty="0">
            <a:solidFill>
              <a:schemeClr val="bg1">
                <a:lumMod val="95000"/>
              </a:schemeClr>
            </a:solidFill>
            <a:latin typeface="Segoe UI Semibold" panose="020B0702040204020203" pitchFamily="34" charset="0"/>
            <a:ea typeface="Calibri" panose="020F0502020204030204" pitchFamily="34" charset="0"/>
            <a:cs typeface="Segoe UI Semibold" panose="020B0702040204020203" pitchFamily="34" charset="0"/>
          </a:endParaRPr>
        </a:p>
        <a:p>
          <a:r>
            <a:rPr lang="es-MX" sz="1200" dirty="0">
              <a:solidFill>
                <a:schemeClr val="bg1">
                  <a:lumMod val="95000"/>
                </a:schemeClr>
              </a:solidFill>
              <a:latin typeface="Segoe UI Semibold" panose="020B0702040204020203" pitchFamily="34" charset="0"/>
              <a:ea typeface="Calibri" panose="020F0502020204030204" pitchFamily="34" charset="0"/>
              <a:cs typeface="Segoe UI Semibold" panose="020B0702040204020203" pitchFamily="34" charset="0"/>
            </a:rPr>
            <a:t>3) Exploration / Exploración </a:t>
          </a:r>
          <a:endParaRPr lang="es-MX" sz="1200" dirty="0">
            <a:latin typeface="Segoe UI Semibold" panose="020B0702040204020203" pitchFamily="34" charset="0"/>
            <a:cs typeface="Segoe UI Semibold" panose="020B0702040204020203" pitchFamily="34" charset="0"/>
          </a:endParaRPr>
        </a:p>
      </dgm:t>
    </dgm:pt>
    <dgm:pt modelId="{3C6D3432-D2E1-4C9C-B64C-0D1371ABB7F0}" type="parTrans" cxnId="{95A528A4-F578-4FCD-959C-76377CFEA2E5}">
      <dgm:prSet/>
      <dgm:spPr/>
      <dgm:t>
        <a:bodyPr/>
        <a:lstStyle/>
        <a:p>
          <a:endParaRPr lang="en-GB"/>
        </a:p>
      </dgm:t>
    </dgm:pt>
    <dgm:pt modelId="{1EBB4AFE-CB64-4F67-8CAE-BD87569A56A7}" type="sibTrans" cxnId="{95A528A4-F578-4FCD-959C-76377CFEA2E5}">
      <dgm:prSet/>
      <dgm:spPr/>
      <dgm:t>
        <a:bodyPr/>
        <a:lstStyle/>
        <a:p>
          <a:endParaRPr lang="en-GB"/>
        </a:p>
      </dgm:t>
    </dgm:pt>
    <dgm:pt modelId="{1B51AAC8-6751-454F-A9C2-8CA9BFE95C91}">
      <dgm:prSet phldrT="[Texto]" custT="1"/>
      <dgm:spPr>
        <a:gradFill rotWithShape="0">
          <a:gsLst>
            <a:gs pos="0">
              <a:srgbClr val="A25FA5"/>
            </a:gs>
            <a:gs pos="100000">
              <a:srgbClr val="A25FA5"/>
            </a:gs>
          </a:gsLst>
        </a:gradFill>
        <a:effectLst>
          <a:outerShdw blurRad="101600" dist="38100" dir="2700000" sx="101000" sy="101000" algn="tl" rotWithShape="0">
            <a:prstClr val="black">
              <a:alpha val="20000"/>
            </a:prstClr>
          </a:outerShdw>
        </a:effectLst>
      </dgm:spPr>
      <dgm:t>
        <a:bodyPr/>
        <a:lstStyle/>
        <a:p>
          <a:endParaRPr lang="es-ES" sz="1200" u="none" dirty="0">
            <a:latin typeface="Segoe UI Semibold" panose="020B0702040204020203" pitchFamily="34" charset="0"/>
            <a:cs typeface="Segoe UI Semibold" panose="020B0702040204020203" pitchFamily="34" charset="0"/>
          </a:endParaRPr>
        </a:p>
        <a:p>
          <a:endParaRPr lang="es-ES" sz="1200" dirty="0">
            <a:latin typeface="Segoe UI Semibold" panose="020B0702040204020203" pitchFamily="34" charset="0"/>
            <a:cs typeface="Segoe UI Semibold" panose="020B0702040204020203" pitchFamily="34" charset="0"/>
          </a:endParaRPr>
        </a:p>
        <a:p>
          <a:endParaRPr lang="es-ES" sz="1200" dirty="0">
            <a:latin typeface="Segoe UI Semibold" panose="020B0702040204020203" pitchFamily="34" charset="0"/>
            <a:cs typeface="Segoe UI Semibold" panose="020B0702040204020203" pitchFamily="34" charset="0"/>
          </a:endParaRPr>
        </a:p>
        <a:p>
          <a:r>
            <a:rPr lang="es-ES" sz="1200" dirty="0">
              <a:latin typeface="Segoe UI Semibold" panose="020B0702040204020203" pitchFamily="34" charset="0"/>
              <a:cs typeface="Segoe UI Semibold" panose="020B0702040204020203" pitchFamily="34" charset="0"/>
            </a:rPr>
            <a:t>2) Creativity / Creatividad</a:t>
          </a:r>
          <a:endParaRPr lang="es-MX" sz="1200" dirty="0"/>
        </a:p>
      </dgm:t>
    </dgm:pt>
    <dgm:pt modelId="{2DC7ACB4-37D4-401E-B173-656D728E0F68}" type="sibTrans" cxnId="{8A1D99AF-5119-4D6C-A89E-857EE1762171}">
      <dgm:prSet/>
      <dgm:spPr/>
      <dgm:t>
        <a:bodyPr/>
        <a:lstStyle/>
        <a:p>
          <a:endParaRPr lang="es-MX"/>
        </a:p>
      </dgm:t>
    </dgm:pt>
    <dgm:pt modelId="{D59D1FC4-377B-4D15-A48F-486F7CBB5854}" type="parTrans" cxnId="{8A1D99AF-5119-4D6C-A89E-857EE1762171}">
      <dgm:prSet/>
      <dgm:spPr/>
      <dgm:t>
        <a:bodyPr/>
        <a:lstStyle/>
        <a:p>
          <a:endParaRPr lang="es-MX"/>
        </a:p>
      </dgm:t>
    </dgm:pt>
    <dgm:pt modelId="{2950A33A-54BF-4851-882B-01378E1940AD}" type="pres">
      <dgm:prSet presAssocID="{65E62FFD-0F8A-45BD-8B24-5083AA272544}" presName="Name0" presStyleCnt="0">
        <dgm:presLayoutVars>
          <dgm:dir/>
          <dgm:resizeHandles val="exact"/>
        </dgm:presLayoutVars>
      </dgm:prSet>
      <dgm:spPr/>
    </dgm:pt>
    <dgm:pt modelId="{5BF07690-EEAF-45B8-A483-8E843256244D}" type="pres">
      <dgm:prSet presAssocID="{65E62FFD-0F8A-45BD-8B24-5083AA272544}" presName="fgShape" presStyleLbl="fgShp" presStyleIdx="0" presStyleCnt="1" custFlipVert="1" custFlipHor="1" custScaleX="764" custScaleY="17476" custLinFactY="-135629" custLinFactNeighborX="-40064" custLinFactNeighborY="-200000"/>
      <dgm:spPr>
        <a:gradFill rotWithShape="0">
          <a:gsLst>
            <a:gs pos="0">
              <a:schemeClr val="bg1"/>
            </a:gs>
            <a:gs pos="100000">
              <a:schemeClr val="bg1">
                <a:lumMod val="85000"/>
              </a:schemeClr>
            </a:gs>
          </a:gsLst>
        </a:gradFill>
      </dgm:spPr>
    </dgm:pt>
    <dgm:pt modelId="{0FB64894-15AE-43F7-9E36-67073FDDDF30}" type="pres">
      <dgm:prSet presAssocID="{65E62FFD-0F8A-45BD-8B24-5083AA272544}" presName="linComp" presStyleCnt="0"/>
      <dgm:spPr/>
    </dgm:pt>
    <dgm:pt modelId="{60E6A1C0-0198-49EA-8E56-C2FB10A18EEF}" type="pres">
      <dgm:prSet presAssocID="{1B51AAC8-6751-454F-A9C2-8CA9BFE95C91}" presName="compNode" presStyleCnt="0"/>
      <dgm:spPr/>
    </dgm:pt>
    <dgm:pt modelId="{00760D58-E5E2-4837-ADEC-05641B83A685}" type="pres">
      <dgm:prSet presAssocID="{1B51AAC8-6751-454F-A9C2-8CA9BFE95C91}" presName="bkgdShape" presStyleLbl="node1" presStyleIdx="0" presStyleCnt="5" custScaleX="98105" custScaleY="83349" custLinFactX="365" custLinFactNeighborX="100000" custLinFactNeighborY="-1284"/>
      <dgm:spPr/>
    </dgm:pt>
    <dgm:pt modelId="{073CCF17-542E-446E-9FC4-65CAC424CE34}" type="pres">
      <dgm:prSet presAssocID="{1B51AAC8-6751-454F-A9C2-8CA9BFE95C91}" presName="nodeTx" presStyleLbl="node1" presStyleIdx="0" presStyleCnt="5">
        <dgm:presLayoutVars>
          <dgm:bulletEnabled val="1"/>
        </dgm:presLayoutVars>
      </dgm:prSet>
      <dgm:spPr/>
    </dgm:pt>
    <dgm:pt modelId="{DDB9B0DC-EE86-4A8E-A46F-4374C9DFB8BD}" type="pres">
      <dgm:prSet presAssocID="{1B51AAC8-6751-454F-A9C2-8CA9BFE95C91}" presName="invisiNode" presStyleLbl="node1" presStyleIdx="0" presStyleCnt="5"/>
      <dgm:spPr/>
    </dgm:pt>
    <dgm:pt modelId="{EE52AB2E-7606-4126-83BC-7B354E5D8336}" type="pres">
      <dgm:prSet presAssocID="{1B51AAC8-6751-454F-A9C2-8CA9BFE95C91}" presName="imagNode" presStyleLbl="fgImgPlace1" presStyleIdx="0" presStyleCnt="5" custScaleX="141877" custScaleY="141877" custLinFactX="100000" custLinFactNeighborX="103786" custLinFactNeighborY="44904"/>
      <dgm:spPr>
        <a:blipFill dpi="0" rotWithShape="1">
          <a:blip xmlns:r="http://schemas.openxmlformats.org/officeDocument/2006/relationships" r:embed="rId1" cstate="print">
            <a:lum contrast="3000"/>
            <a:extLst>
              <a:ext uri="{28A0092B-C50C-407E-A947-70E740481C1C}">
                <a14:useLocalDpi xmlns:a14="http://schemas.microsoft.com/office/drawing/2010/main" val="0"/>
              </a:ext>
            </a:extLst>
          </a:blip>
          <a:srcRect/>
          <a:stretch>
            <a:fillRect r="-2184"/>
          </a:stretch>
        </a:blipFill>
      </dgm:spPr>
    </dgm:pt>
    <dgm:pt modelId="{527152FD-3CAA-4F12-9AD2-D9C3C6F63743}" type="pres">
      <dgm:prSet presAssocID="{2DC7ACB4-37D4-401E-B173-656D728E0F68}" presName="sibTrans" presStyleLbl="sibTrans2D1" presStyleIdx="0" presStyleCnt="0"/>
      <dgm:spPr/>
    </dgm:pt>
    <dgm:pt modelId="{780FC8DF-ADD7-47CA-9DE2-3777D86B0571}" type="pres">
      <dgm:prSet presAssocID="{EF7436FD-D8E3-44A5-AB73-12E2EBC40D71}" presName="compNode" presStyleCnt="0"/>
      <dgm:spPr/>
    </dgm:pt>
    <dgm:pt modelId="{851DDB9F-54A7-4730-BD8D-33E087BDAAEF}" type="pres">
      <dgm:prSet presAssocID="{EF7436FD-D8E3-44A5-AB73-12E2EBC40D71}" presName="bkgdShape" presStyleLbl="node1" presStyleIdx="1" presStyleCnt="5" custScaleX="96735" custScaleY="83349" custLinFactX="103612" custLinFactNeighborX="200000" custLinFactNeighborY="-1413"/>
      <dgm:spPr/>
    </dgm:pt>
    <dgm:pt modelId="{EAD3E656-D7F1-4421-BC88-F163DBDE834F}" type="pres">
      <dgm:prSet presAssocID="{EF7436FD-D8E3-44A5-AB73-12E2EBC40D71}" presName="nodeTx" presStyleLbl="node1" presStyleIdx="1" presStyleCnt="5">
        <dgm:presLayoutVars>
          <dgm:bulletEnabled val="1"/>
        </dgm:presLayoutVars>
      </dgm:prSet>
      <dgm:spPr/>
    </dgm:pt>
    <dgm:pt modelId="{114EF880-6077-485E-8B81-62AFBE5C72EB}" type="pres">
      <dgm:prSet presAssocID="{EF7436FD-D8E3-44A5-AB73-12E2EBC40D71}" presName="invisiNode" presStyleLbl="node1" presStyleIdx="1" presStyleCnt="5"/>
      <dgm:spPr/>
    </dgm:pt>
    <dgm:pt modelId="{40DC96A9-9B75-487E-A91F-1F6BE6B1ABF7}" type="pres">
      <dgm:prSet presAssocID="{EF7436FD-D8E3-44A5-AB73-12E2EBC40D71}" presName="imagNode" presStyleLbl="fgImgPlace1" presStyleIdx="1" presStyleCnt="5" custScaleX="141877" custScaleY="141877" custLinFactX="300000" custLinFactNeighborX="314893" custLinFactNeighborY="4502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6000" b="-6000"/>
          </a:stretch>
        </a:blipFill>
      </dgm:spPr>
    </dgm:pt>
    <dgm:pt modelId="{B57D09DF-D2A0-4C61-911E-0F99C0085633}" type="pres">
      <dgm:prSet presAssocID="{6D60243F-6BF4-40B4-98D1-9D02096DE118}" presName="sibTrans" presStyleLbl="sibTrans2D1" presStyleIdx="0" presStyleCnt="0"/>
      <dgm:spPr/>
    </dgm:pt>
    <dgm:pt modelId="{CC389FC8-1B15-45FA-BF12-5B80231CB9E2}" type="pres">
      <dgm:prSet presAssocID="{68C96A6F-477A-4AF5-9384-6964B92AAC10}" presName="compNode" presStyleCnt="0"/>
      <dgm:spPr/>
    </dgm:pt>
    <dgm:pt modelId="{A4A0D673-25A2-49EE-95E2-E28E8907A94B}" type="pres">
      <dgm:prSet presAssocID="{68C96A6F-477A-4AF5-9384-6964B92AAC10}" presName="bkgdShape" presStyleLbl="node1" presStyleIdx="2" presStyleCnt="5" custScaleX="98376" custScaleY="83349" custLinFactX="-100000" custLinFactNeighborX="-102458" custLinFactNeighborY="-1284"/>
      <dgm:spPr/>
    </dgm:pt>
    <dgm:pt modelId="{29701B22-7BCB-4D09-AC16-15DCA200503B}" type="pres">
      <dgm:prSet presAssocID="{68C96A6F-477A-4AF5-9384-6964B92AAC10}" presName="nodeTx" presStyleLbl="node1" presStyleIdx="2" presStyleCnt="5">
        <dgm:presLayoutVars>
          <dgm:bulletEnabled val="1"/>
        </dgm:presLayoutVars>
      </dgm:prSet>
      <dgm:spPr/>
    </dgm:pt>
    <dgm:pt modelId="{D3CD77C6-43A2-40CA-B5AA-018197DA666E}" type="pres">
      <dgm:prSet presAssocID="{68C96A6F-477A-4AF5-9384-6964B92AAC10}" presName="invisiNode" presStyleLbl="node1" presStyleIdx="2" presStyleCnt="5"/>
      <dgm:spPr/>
    </dgm:pt>
    <dgm:pt modelId="{36C801FB-8224-42B8-9566-B65E226BE7AC}" type="pres">
      <dgm:prSet presAssocID="{68C96A6F-477A-4AF5-9384-6964B92AAC10}" presName="imagNode" presStyleLbl="fgImgPlace1" presStyleIdx="2" presStyleCnt="5" custScaleX="141877" custScaleY="141877" custLinFactX="-200000" custLinFactNeighborX="-206602" custLinFactNeighborY="4624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12C314AD-3A01-47C8-AD3D-CF70E6EA2DFE}" type="pres">
      <dgm:prSet presAssocID="{19D2CDB3-B02C-4C33-9330-460A625BD356}" presName="sibTrans" presStyleLbl="sibTrans2D1" presStyleIdx="0" presStyleCnt="0"/>
      <dgm:spPr/>
    </dgm:pt>
    <dgm:pt modelId="{6288FCC9-3407-459A-83C2-A1AA150E16B9}" type="pres">
      <dgm:prSet presAssocID="{10694482-2FEC-4B17-A131-CF2172749561}" presName="compNode" presStyleCnt="0"/>
      <dgm:spPr/>
    </dgm:pt>
    <dgm:pt modelId="{79FD7F67-3506-44E6-870E-2D25125C9131}" type="pres">
      <dgm:prSet presAssocID="{10694482-2FEC-4B17-A131-CF2172749561}" presName="bkgdShape" presStyleLbl="node1" presStyleIdx="3" presStyleCnt="5" custScaleX="97425" custScaleY="83349" custLinFactNeighborX="1358" custLinFactNeighborY="-1491"/>
      <dgm:spPr/>
    </dgm:pt>
    <dgm:pt modelId="{9299D9E1-C399-4887-B565-9B2F5DC8B2AD}" type="pres">
      <dgm:prSet presAssocID="{10694482-2FEC-4B17-A131-CF2172749561}" presName="nodeTx" presStyleLbl="node1" presStyleIdx="3" presStyleCnt="5">
        <dgm:presLayoutVars>
          <dgm:bulletEnabled val="1"/>
        </dgm:presLayoutVars>
      </dgm:prSet>
      <dgm:spPr/>
    </dgm:pt>
    <dgm:pt modelId="{C43D43E2-3C71-4AD7-B301-DE66A2522A52}" type="pres">
      <dgm:prSet presAssocID="{10694482-2FEC-4B17-A131-CF2172749561}" presName="invisiNode" presStyleLbl="node1" presStyleIdx="3" presStyleCnt="5"/>
      <dgm:spPr/>
    </dgm:pt>
    <dgm:pt modelId="{269F31EB-2484-4F32-9E93-7ADE8618B5FD}" type="pres">
      <dgm:prSet presAssocID="{10694482-2FEC-4B17-A131-CF2172749561}" presName="imagNode" presStyleLbl="fgImgPlace1" presStyleIdx="3" presStyleCnt="5" custScaleX="141877" custScaleY="141877" custLinFactNeighborX="4113" custLinFactNeighborY="45690"/>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2D8C892D-4D2A-49AC-ADB9-025FF1C01C3B}" type="pres">
      <dgm:prSet presAssocID="{A5CBDD82-A4FB-43D5-A9F8-B901DB4539ED}" presName="sibTrans" presStyleLbl="sibTrans2D1" presStyleIdx="0" presStyleCnt="0"/>
      <dgm:spPr/>
    </dgm:pt>
    <dgm:pt modelId="{45EA7405-7D85-4DCC-B295-714FCBB37061}" type="pres">
      <dgm:prSet presAssocID="{E3E88DE2-5FB5-49DA-A79E-9FC944EFBDF9}" presName="compNode" presStyleCnt="0"/>
      <dgm:spPr/>
    </dgm:pt>
    <dgm:pt modelId="{33BB52B8-F824-4683-9221-F8178C40BD62}" type="pres">
      <dgm:prSet presAssocID="{E3E88DE2-5FB5-49DA-A79E-9FC944EFBDF9}" presName="bkgdShape" presStyleLbl="node1" presStyleIdx="4" presStyleCnt="5" custScaleX="97907" custScaleY="83349" custLinFactX="-100000" custLinFactNeighborX="-100518" custLinFactNeighborY="-1068"/>
      <dgm:spPr/>
    </dgm:pt>
    <dgm:pt modelId="{61AD6CBC-0A45-44BF-A826-B8623AE91CB4}" type="pres">
      <dgm:prSet presAssocID="{E3E88DE2-5FB5-49DA-A79E-9FC944EFBDF9}" presName="nodeTx" presStyleLbl="node1" presStyleIdx="4" presStyleCnt="5">
        <dgm:presLayoutVars>
          <dgm:bulletEnabled val="1"/>
        </dgm:presLayoutVars>
      </dgm:prSet>
      <dgm:spPr/>
    </dgm:pt>
    <dgm:pt modelId="{84689370-9252-4EEC-8518-8311D39D1331}" type="pres">
      <dgm:prSet presAssocID="{E3E88DE2-5FB5-49DA-A79E-9FC944EFBDF9}" presName="invisiNode" presStyleLbl="node1" presStyleIdx="4" presStyleCnt="5"/>
      <dgm:spPr/>
    </dgm:pt>
    <dgm:pt modelId="{205E758F-7FDB-4926-ABE6-EC9BC9BE187E}" type="pres">
      <dgm:prSet presAssocID="{E3E88DE2-5FB5-49DA-A79E-9FC944EFBDF9}" presName="imagNode" presStyleLbl="fgImgPlace1" presStyleIdx="4" presStyleCnt="5" custScaleX="141877" custScaleY="141877" custLinFactX="-200000" custLinFactNeighborX="-206630" custLinFactNeighborY="46008"/>
      <dgm:spPr>
        <a:blipFill dpi="0" rotWithShape="1">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Lst>
  <dgm:cxnLst>
    <dgm:cxn modelId="{DBEA0302-5036-4993-8211-CFAB82604CA9}" type="presOf" srcId="{1B51AAC8-6751-454F-A9C2-8CA9BFE95C91}" destId="{073CCF17-542E-446E-9FC4-65CAC424CE34}" srcOrd="1" destOrd="0" presId="urn:microsoft.com/office/officeart/2005/8/layout/hList7"/>
    <dgm:cxn modelId="{31E86502-0C22-4046-8F1B-108E62C66C07}" type="presOf" srcId="{1B51AAC8-6751-454F-A9C2-8CA9BFE95C91}" destId="{00760D58-E5E2-4837-ADEC-05641B83A685}" srcOrd="0" destOrd="0" presId="urn:microsoft.com/office/officeart/2005/8/layout/hList7"/>
    <dgm:cxn modelId="{7F30A803-D0B7-49FD-848D-BF68F3D73B7C}" type="presOf" srcId="{A5CBDD82-A4FB-43D5-A9F8-B901DB4539ED}" destId="{2D8C892D-4D2A-49AC-ADB9-025FF1C01C3B}" srcOrd="0" destOrd="0" presId="urn:microsoft.com/office/officeart/2005/8/layout/hList7"/>
    <dgm:cxn modelId="{91FE0217-2D37-4CC7-AEC4-63794F37E7CE}" srcId="{65E62FFD-0F8A-45BD-8B24-5083AA272544}" destId="{68C96A6F-477A-4AF5-9384-6964B92AAC10}" srcOrd="2" destOrd="0" parTransId="{13CAC751-7107-4D6D-AFD8-31F3BEABEAB9}" sibTransId="{19D2CDB3-B02C-4C33-9330-460A625BD356}"/>
    <dgm:cxn modelId="{27EBB424-A965-4845-952A-C8F20A455819}" type="presOf" srcId="{68C96A6F-477A-4AF5-9384-6964B92AAC10}" destId="{A4A0D673-25A2-49EE-95E2-E28E8907A94B}" srcOrd="0" destOrd="0" presId="urn:microsoft.com/office/officeart/2005/8/layout/hList7"/>
    <dgm:cxn modelId="{B082182C-6620-41AF-AA1F-225362354325}" type="presOf" srcId="{E3E88DE2-5FB5-49DA-A79E-9FC944EFBDF9}" destId="{33BB52B8-F824-4683-9221-F8178C40BD62}" srcOrd="0" destOrd="0" presId="urn:microsoft.com/office/officeart/2005/8/layout/hList7"/>
    <dgm:cxn modelId="{2263193E-1AC8-49B6-A863-70F6FF609A75}" type="presOf" srcId="{65E62FFD-0F8A-45BD-8B24-5083AA272544}" destId="{2950A33A-54BF-4851-882B-01378E1940AD}" srcOrd="0" destOrd="0" presId="urn:microsoft.com/office/officeart/2005/8/layout/hList7"/>
    <dgm:cxn modelId="{62D9073F-F4ED-4EF8-9463-46921E28D96D}" srcId="{65E62FFD-0F8A-45BD-8B24-5083AA272544}" destId="{EF7436FD-D8E3-44A5-AB73-12E2EBC40D71}" srcOrd="1" destOrd="0" parTransId="{5FFADD1F-C1EC-4536-9EC0-32698F7D1F9F}" sibTransId="{6D60243F-6BF4-40B4-98D1-9D02096DE118}"/>
    <dgm:cxn modelId="{AFA19662-7799-470A-8B98-C953384ECE7F}" type="presOf" srcId="{E3E88DE2-5FB5-49DA-A79E-9FC944EFBDF9}" destId="{61AD6CBC-0A45-44BF-A826-B8623AE91CB4}" srcOrd="1" destOrd="0" presId="urn:microsoft.com/office/officeart/2005/8/layout/hList7"/>
    <dgm:cxn modelId="{AECE4E6F-ED68-45E3-AEBA-27DF41713A4A}" type="presOf" srcId="{10694482-2FEC-4B17-A131-CF2172749561}" destId="{79FD7F67-3506-44E6-870E-2D25125C9131}" srcOrd="0" destOrd="0" presId="urn:microsoft.com/office/officeart/2005/8/layout/hList7"/>
    <dgm:cxn modelId="{57D8BC8E-6957-4CE4-AF8B-CE500CE07366}" type="presOf" srcId="{EF7436FD-D8E3-44A5-AB73-12E2EBC40D71}" destId="{EAD3E656-D7F1-4421-BC88-F163DBDE834F}" srcOrd="1" destOrd="0" presId="urn:microsoft.com/office/officeart/2005/8/layout/hList7"/>
    <dgm:cxn modelId="{7B02B79A-A83A-4708-8CB4-38AA0FEF78A6}" type="presOf" srcId="{68C96A6F-477A-4AF5-9384-6964B92AAC10}" destId="{29701B22-7BCB-4D09-AC16-15DCA200503B}" srcOrd="1" destOrd="0" presId="urn:microsoft.com/office/officeart/2005/8/layout/hList7"/>
    <dgm:cxn modelId="{95A528A4-F578-4FCD-959C-76377CFEA2E5}" srcId="{65E62FFD-0F8A-45BD-8B24-5083AA272544}" destId="{E3E88DE2-5FB5-49DA-A79E-9FC944EFBDF9}" srcOrd="4" destOrd="0" parTransId="{3C6D3432-D2E1-4C9C-B64C-0D1371ABB7F0}" sibTransId="{1EBB4AFE-CB64-4F67-8CAE-BD87569A56A7}"/>
    <dgm:cxn modelId="{8A1D99AF-5119-4D6C-A89E-857EE1762171}" srcId="{65E62FFD-0F8A-45BD-8B24-5083AA272544}" destId="{1B51AAC8-6751-454F-A9C2-8CA9BFE95C91}" srcOrd="0" destOrd="0" parTransId="{D59D1FC4-377B-4D15-A48F-486F7CBB5854}" sibTransId="{2DC7ACB4-37D4-401E-B173-656D728E0F68}"/>
    <dgm:cxn modelId="{2EFF29B7-7BC1-4732-936D-0BCA4B993D5B}" type="presOf" srcId="{2DC7ACB4-37D4-401E-B173-656D728E0F68}" destId="{527152FD-3CAA-4F12-9AD2-D9C3C6F63743}" srcOrd="0" destOrd="0" presId="urn:microsoft.com/office/officeart/2005/8/layout/hList7"/>
    <dgm:cxn modelId="{90C0ADC9-A250-458E-9842-A32D5F25FEF1}" type="presOf" srcId="{19D2CDB3-B02C-4C33-9330-460A625BD356}" destId="{12C314AD-3A01-47C8-AD3D-CF70E6EA2DFE}" srcOrd="0" destOrd="0" presId="urn:microsoft.com/office/officeart/2005/8/layout/hList7"/>
    <dgm:cxn modelId="{B4B2B0D2-4571-4A26-BB93-2B25BD5434FD}" type="presOf" srcId="{6D60243F-6BF4-40B4-98D1-9D02096DE118}" destId="{B57D09DF-D2A0-4C61-911E-0F99C0085633}" srcOrd="0" destOrd="0" presId="urn:microsoft.com/office/officeart/2005/8/layout/hList7"/>
    <dgm:cxn modelId="{1E95F8D2-3B22-4AC7-9547-4B50FD2A25A5}" srcId="{65E62FFD-0F8A-45BD-8B24-5083AA272544}" destId="{10694482-2FEC-4B17-A131-CF2172749561}" srcOrd="3" destOrd="0" parTransId="{B9A24C19-CDC0-41F5-9B60-9C22442A99E2}" sibTransId="{A5CBDD82-A4FB-43D5-A9F8-B901DB4539ED}"/>
    <dgm:cxn modelId="{694ED2EF-662F-405D-9DE9-8479A57F5808}" type="presOf" srcId="{EF7436FD-D8E3-44A5-AB73-12E2EBC40D71}" destId="{851DDB9F-54A7-4730-BD8D-33E087BDAAEF}" srcOrd="0" destOrd="0" presId="urn:microsoft.com/office/officeart/2005/8/layout/hList7"/>
    <dgm:cxn modelId="{E34D92FF-095E-48AC-9D1A-FABB86320410}" type="presOf" srcId="{10694482-2FEC-4B17-A131-CF2172749561}" destId="{9299D9E1-C399-4887-B565-9B2F5DC8B2AD}" srcOrd="1" destOrd="0" presId="urn:microsoft.com/office/officeart/2005/8/layout/hList7"/>
    <dgm:cxn modelId="{D5010081-935B-47D4-8F5A-4B30C7C94350}" type="presParOf" srcId="{2950A33A-54BF-4851-882B-01378E1940AD}" destId="{5BF07690-EEAF-45B8-A483-8E843256244D}" srcOrd="0" destOrd="0" presId="urn:microsoft.com/office/officeart/2005/8/layout/hList7"/>
    <dgm:cxn modelId="{A1C23366-A65D-47DB-BAAE-A6DEA9F69879}" type="presParOf" srcId="{2950A33A-54BF-4851-882B-01378E1940AD}" destId="{0FB64894-15AE-43F7-9E36-67073FDDDF30}" srcOrd="1" destOrd="0" presId="urn:microsoft.com/office/officeart/2005/8/layout/hList7"/>
    <dgm:cxn modelId="{292D2833-6CBD-44BB-B49E-DB2349AFBEB4}" type="presParOf" srcId="{0FB64894-15AE-43F7-9E36-67073FDDDF30}" destId="{60E6A1C0-0198-49EA-8E56-C2FB10A18EEF}" srcOrd="0" destOrd="0" presId="urn:microsoft.com/office/officeart/2005/8/layout/hList7"/>
    <dgm:cxn modelId="{3D7F5192-A819-4A5C-B07B-43F1678B86B3}" type="presParOf" srcId="{60E6A1C0-0198-49EA-8E56-C2FB10A18EEF}" destId="{00760D58-E5E2-4837-ADEC-05641B83A685}" srcOrd="0" destOrd="0" presId="urn:microsoft.com/office/officeart/2005/8/layout/hList7"/>
    <dgm:cxn modelId="{7FFAB768-ECDE-4702-876E-6DB875248C4C}" type="presParOf" srcId="{60E6A1C0-0198-49EA-8E56-C2FB10A18EEF}" destId="{073CCF17-542E-446E-9FC4-65CAC424CE34}" srcOrd="1" destOrd="0" presId="urn:microsoft.com/office/officeart/2005/8/layout/hList7"/>
    <dgm:cxn modelId="{B7B0837C-493C-49FB-A189-06F6CD5917B7}" type="presParOf" srcId="{60E6A1C0-0198-49EA-8E56-C2FB10A18EEF}" destId="{DDB9B0DC-EE86-4A8E-A46F-4374C9DFB8BD}" srcOrd="2" destOrd="0" presId="urn:microsoft.com/office/officeart/2005/8/layout/hList7"/>
    <dgm:cxn modelId="{13C3AFBC-AD9B-4617-BA66-0A1AD9062337}" type="presParOf" srcId="{60E6A1C0-0198-49EA-8E56-C2FB10A18EEF}" destId="{EE52AB2E-7606-4126-83BC-7B354E5D8336}" srcOrd="3" destOrd="0" presId="urn:microsoft.com/office/officeart/2005/8/layout/hList7"/>
    <dgm:cxn modelId="{40D1EA0D-1CCA-4451-9C49-AF86A4E68109}" type="presParOf" srcId="{0FB64894-15AE-43F7-9E36-67073FDDDF30}" destId="{527152FD-3CAA-4F12-9AD2-D9C3C6F63743}" srcOrd="1" destOrd="0" presId="urn:microsoft.com/office/officeart/2005/8/layout/hList7"/>
    <dgm:cxn modelId="{034C6D2A-5779-48F8-875D-9BA1ADF377D2}" type="presParOf" srcId="{0FB64894-15AE-43F7-9E36-67073FDDDF30}" destId="{780FC8DF-ADD7-47CA-9DE2-3777D86B0571}" srcOrd="2" destOrd="0" presId="urn:microsoft.com/office/officeart/2005/8/layout/hList7"/>
    <dgm:cxn modelId="{F935AF77-0429-47AE-A11B-E1DC241918E1}" type="presParOf" srcId="{780FC8DF-ADD7-47CA-9DE2-3777D86B0571}" destId="{851DDB9F-54A7-4730-BD8D-33E087BDAAEF}" srcOrd="0" destOrd="0" presId="urn:microsoft.com/office/officeart/2005/8/layout/hList7"/>
    <dgm:cxn modelId="{CD1E8194-BBAC-4A4D-B94A-38E6543273C8}" type="presParOf" srcId="{780FC8DF-ADD7-47CA-9DE2-3777D86B0571}" destId="{EAD3E656-D7F1-4421-BC88-F163DBDE834F}" srcOrd="1" destOrd="0" presId="urn:microsoft.com/office/officeart/2005/8/layout/hList7"/>
    <dgm:cxn modelId="{94C2A9EB-15E8-432F-837D-EFF26A847179}" type="presParOf" srcId="{780FC8DF-ADD7-47CA-9DE2-3777D86B0571}" destId="{114EF880-6077-485E-8B81-62AFBE5C72EB}" srcOrd="2" destOrd="0" presId="urn:microsoft.com/office/officeart/2005/8/layout/hList7"/>
    <dgm:cxn modelId="{2B6F1BCE-6CC4-4EE1-8133-8909AED0C727}" type="presParOf" srcId="{780FC8DF-ADD7-47CA-9DE2-3777D86B0571}" destId="{40DC96A9-9B75-487E-A91F-1F6BE6B1ABF7}" srcOrd="3" destOrd="0" presId="urn:microsoft.com/office/officeart/2005/8/layout/hList7"/>
    <dgm:cxn modelId="{803D73FB-7542-47ED-A9A2-32106834DA77}" type="presParOf" srcId="{0FB64894-15AE-43F7-9E36-67073FDDDF30}" destId="{B57D09DF-D2A0-4C61-911E-0F99C0085633}" srcOrd="3" destOrd="0" presId="urn:microsoft.com/office/officeart/2005/8/layout/hList7"/>
    <dgm:cxn modelId="{F3A46E8B-CC76-4C44-8F9D-6946FE5814E6}" type="presParOf" srcId="{0FB64894-15AE-43F7-9E36-67073FDDDF30}" destId="{CC389FC8-1B15-45FA-BF12-5B80231CB9E2}" srcOrd="4" destOrd="0" presId="urn:microsoft.com/office/officeart/2005/8/layout/hList7"/>
    <dgm:cxn modelId="{1A9209F2-5025-4B88-937B-2A7CE105DB7D}" type="presParOf" srcId="{CC389FC8-1B15-45FA-BF12-5B80231CB9E2}" destId="{A4A0D673-25A2-49EE-95E2-E28E8907A94B}" srcOrd="0" destOrd="0" presId="urn:microsoft.com/office/officeart/2005/8/layout/hList7"/>
    <dgm:cxn modelId="{78AEE47A-6870-4A8D-A798-74019BD53CE6}" type="presParOf" srcId="{CC389FC8-1B15-45FA-BF12-5B80231CB9E2}" destId="{29701B22-7BCB-4D09-AC16-15DCA200503B}" srcOrd="1" destOrd="0" presId="urn:microsoft.com/office/officeart/2005/8/layout/hList7"/>
    <dgm:cxn modelId="{EB086982-74CA-4089-859C-5A4DFC71B753}" type="presParOf" srcId="{CC389FC8-1B15-45FA-BF12-5B80231CB9E2}" destId="{D3CD77C6-43A2-40CA-B5AA-018197DA666E}" srcOrd="2" destOrd="0" presId="urn:microsoft.com/office/officeart/2005/8/layout/hList7"/>
    <dgm:cxn modelId="{D0DC36A0-C896-44D2-ACD5-F5764C169BB6}" type="presParOf" srcId="{CC389FC8-1B15-45FA-BF12-5B80231CB9E2}" destId="{36C801FB-8224-42B8-9566-B65E226BE7AC}" srcOrd="3" destOrd="0" presId="urn:microsoft.com/office/officeart/2005/8/layout/hList7"/>
    <dgm:cxn modelId="{9DC84FB1-32AD-4554-B16A-2AADC32B498F}" type="presParOf" srcId="{0FB64894-15AE-43F7-9E36-67073FDDDF30}" destId="{12C314AD-3A01-47C8-AD3D-CF70E6EA2DFE}" srcOrd="5" destOrd="0" presId="urn:microsoft.com/office/officeart/2005/8/layout/hList7"/>
    <dgm:cxn modelId="{C143AE7E-8CB2-495C-89C7-76A7749ED5B7}" type="presParOf" srcId="{0FB64894-15AE-43F7-9E36-67073FDDDF30}" destId="{6288FCC9-3407-459A-83C2-A1AA150E16B9}" srcOrd="6" destOrd="0" presId="urn:microsoft.com/office/officeart/2005/8/layout/hList7"/>
    <dgm:cxn modelId="{49D1A887-14E5-4C91-B404-E1DD366D87D7}" type="presParOf" srcId="{6288FCC9-3407-459A-83C2-A1AA150E16B9}" destId="{79FD7F67-3506-44E6-870E-2D25125C9131}" srcOrd="0" destOrd="0" presId="urn:microsoft.com/office/officeart/2005/8/layout/hList7"/>
    <dgm:cxn modelId="{3C51B49E-E139-4FBC-988E-2A934357D7A7}" type="presParOf" srcId="{6288FCC9-3407-459A-83C2-A1AA150E16B9}" destId="{9299D9E1-C399-4887-B565-9B2F5DC8B2AD}" srcOrd="1" destOrd="0" presId="urn:microsoft.com/office/officeart/2005/8/layout/hList7"/>
    <dgm:cxn modelId="{8D6DC710-B1A5-48B9-982F-D1BAD9B9A9A5}" type="presParOf" srcId="{6288FCC9-3407-459A-83C2-A1AA150E16B9}" destId="{C43D43E2-3C71-4AD7-B301-DE66A2522A52}" srcOrd="2" destOrd="0" presId="urn:microsoft.com/office/officeart/2005/8/layout/hList7"/>
    <dgm:cxn modelId="{B6BF62B3-0C6C-409A-A742-ECFA00B48003}" type="presParOf" srcId="{6288FCC9-3407-459A-83C2-A1AA150E16B9}" destId="{269F31EB-2484-4F32-9E93-7ADE8618B5FD}" srcOrd="3" destOrd="0" presId="urn:microsoft.com/office/officeart/2005/8/layout/hList7"/>
    <dgm:cxn modelId="{3D7FE459-ABF7-4219-BCFE-E6DD721C4CA6}" type="presParOf" srcId="{0FB64894-15AE-43F7-9E36-67073FDDDF30}" destId="{2D8C892D-4D2A-49AC-ADB9-025FF1C01C3B}" srcOrd="7" destOrd="0" presId="urn:microsoft.com/office/officeart/2005/8/layout/hList7"/>
    <dgm:cxn modelId="{FFDD8763-EE99-41D0-BB59-5B3CD5CE300B}" type="presParOf" srcId="{0FB64894-15AE-43F7-9E36-67073FDDDF30}" destId="{45EA7405-7D85-4DCC-B295-714FCBB37061}" srcOrd="8" destOrd="0" presId="urn:microsoft.com/office/officeart/2005/8/layout/hList7"/>
    <dgm:cxn modelId="{97384833-DCE3-45C0-9734-2FA9ABF6F8C7}" type="presParOf" srcId="{45EA7405-7D85-4DCC-B295-714FCBB37061}" destId="{33BB52B8-F824-4683-9221-F8178C40BD62}" srcOrd="0" destOrd="0" presId="urn:microsoft.com/office/officeart/2005/8/layout/hList7"/>
    <dgm:cxn modelId="{2D1DC6C4-C056-43DA-BFD8-F978FFE4C686}" type="presParOf" srcId="{45EA7405-7D85-4DCC-B295-714FCBB37061}" destId="{61AD6CBC-0A45-44BF-A826-B8623AE91CB4}" srcOrd="1" destOrd="0" presId="urn:microsoft.com/office/officeart/2005/8/layout/hList7"/>
    <dgm:cxn modelId="{8D19678F-5856-4D6C-8F61-2044B07111B2}" type="presParOf" srcId="{45EA7405-7D85-4DCC-B295-714FCBB37061}" destId="{84689370-9252-4EEC-8518-8311D39D1331}" srcOrd="2" destOrd="0" presId="urn:microsoft.com/office/officeart/2005/8/layout/hList7"/>
    <dgm:cxn modelId="{EECD334A-3D5F-467C-B135-D758E6CB765D}" type="presParOf" srcId="{45EA7405-7D85-4DCC-B295-714FCBB37061}" destId="{205E758F-7FDB-4926-ABE6-EC9BC9BE187E}"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60D58-E5E2-4837-ADEC-05641B83A685}">
      <dsp:nvSpPr>
        <dsp:cNvPr id="0" name=""/>
        <dsp:cNvSpPr/>
      </dsp:nvSpPr>
      <dsp:spPr>
        <a:xfrm>
          <a:off x="1681423" y="287507"/>
          <a:ext cx="1626151" cy="2049825"/>
        </a:xfrm>
        <a:prstGeom prst="roundRect">
          <a:avLst>
            <a:gd name="adj" fmla="val 10000"/>
          </a:avLst>
        </a:prstGeom>
        <a:gradFill rotWithShape="0">
          <a:gsLst>
            <a:gs pos="0">
              <a:srgbClr val="A25FA5"/>
            </a:gs>
            <a:gs pos="100000">
              <a:srgbClr val="A25FA5"/>
            </a:gs>
          </a:gsLst>
          <a:lin ang="5400000" scaled="0"/>
        </a:gradFill>
        <a:ln>
          <a:noFill/>
        </a:ln>
        <a:effectLst>
          <a:outerShdw blurRad="101600" dist="38100" dir="2700000" sx="101000" sy="101000" algn="tl" rotWithShape="0">
            <a:prstClr val="black">
              <a:alpha val="2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s-ES" sz="1200" u="none"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r>
            <a:rPr lang="es-ES" sz="1200" kern="1200" dirty="0">
              <a:latin typeface="Segoe UI Semibold" panose="020B0702040204020203" pitchFamily="34" charset="0"/>
              <a:cs typeface="Segoe UI Semibold" panose="020B0702040204020203" pitchFamily="34" charset="0"/>
            </a:rPr>
            <a:t>2) Creativity / Creatividad</a:t>
          </a:r>
          <a:endParaRPr lang="es-MX" sz="1200" kern="1200" dirty="0"/>
        </a:p>
      </dsp:txBody>
      <dsp:txXfrm>
        <a:off x="1681423" y="1107438"/>
        <a:ext cx="1626151" cy="819930"/>
      </dsp:txXfrm>
    </dsp:sp>
    <dsp:sp modelId="{EE52AB2E-7606-4126-83BC-7B354E5D8336}">
      <dsp:nvSpPr>
        <dsp:cNvPr id="0" name=""/>
        <dsp:cNvSpPr/>
      </dsp:nvSpPr>
      <dsp:spPr>
        <a:xfrm>
          <a:off x="1918850" y="458161"/>
          <a:ext cx="1161910" cy="1161910"/>
        </a:xfrm>
        <a:prstGeom prst="ellipse">
          <a:avLst/>
        </a:prstGeom>
        <a:blipFill dpi="0" rotWithShape="1">
          <a:blip xmlns:r="http://schemas.openxmlformats.org/officeDocument/2006/relationships" r:embed="rId1" cstate="print">
            <a:lum contrast="3000"/>
            <a:extLst>
              <a:ext uri="{28A0092B-C50C-407E-A947-70E740481C1C}">
                <a14:useLocalDpi xmlns:a14="http://schemas.microsoft.com/office/drawing/2010/main" val="0"/>
              </a:ext>
            </a:extLst>
          </a:blip>
          <a:srcRect/>
          <a:stretch>
            <a:fillRect r="-2184"/>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51DDB9F-54A7-4730-BD8D-33E087BDAAEF}">
      <dsp:nvSpPr>
        <dsp:cNvPr id="0" name=""/>
        <dsp:cNvSpPr/>
      </dsp:nvSpPr>
      <dsp:spPr>
        <a:xfrm>
          <a:off x="6726246" y="284335"/>
          <a:ext cx="1603442" cy="2049825"/>
        </a:xfrm>
        <a:prstGeom prst="roundRect">
          <a:avLst>
            <a:gd name="adj" fmla="val 10000"/>
          </a:avLst>
        </a:prstGeom>
        <a:gradFill rotWithShape="0">
          <a:gsLst>
            <a:gs pos="0">
              <a:srgbClr val="368280">
                <a:alpha val="99000"/>
              </a:srgbClr>
            </a:gs>
            <a:gs pos="100000">
              <a:srgbClr val="368280">
                <a:alpha val="88000"/>
              </a:srgbClr>
            </a:gs>
          </a:gsLst>
          <a:lin ang="5400000" scaled="0"/>
        </a:gradFill>
        <a:ln>
          <a:noFill/>
        </a:ln>
        <a:effectLst>
          <a:outerShdw blurRad="101600" dist="38100" dir="2700000" sx="101000" sy="101000" algn="tl" rotWithShape="0">
            <a:prstClr val="black">
              <a:alpha val="2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s-ES" sz="1200" u="none"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ES" sz="1200" u="none"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r>
            <a:rPr lang="es-ES" sz="1200" kern="1200" dirty="0">
              <a:latin typeface="Segoe UI Semibold" panose="020B0702040204020203" pitchFamily="34" charset="0"/>
              <a:cs typeface="Segoe UI Semibold" panose="020B0702040204020203" pitchFamily="34" charset="0"/>
            </a:rPr>
            <a:t>5) Collaboration / Colaboración</a:t>
          </a:r>
          <a:endParaRPr lang="es-MX" sz="1200" kern="1200" dirty="0"/>
        </a:p>
      </dsp:txBody>
      <dsp:txXfrm>
        <a:off x="6726246" y="1104265"/>
        <a:ext cx="1603442" cy="819930"/>
      </dsp:txXfrm>
    </dsp:sp>
    <dsp:sp modelId="{40DC96A9-9B75-487E-A91F-1F6BE6B1ABF7}">
      <dsp:nvSpPr>
        <dsp:cNvPr id="0" name=""/>
        <dsp:cNvSpPr/>
      </dsp:nvSpPr>
      <dsp:spPr>
        <a:xfrm>
          <a:off x="6950160" y="459160"/>
          <a:ext cx="1161910" cy="116191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6000" b="-6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A4A0D673-25A2-49EE-95E2-E28E8907A94B}">
      <dsp:nvSpPr>
        <dsp:cNvPr id="0" name=""/>
        <dsp:cNvSpPr/>
      </dsp:nvSpPr>
      <dsp:spPr>
        <a:xfrm>
          <a:off x="0" y="287507"/>
          <a:ext cx="1630643" cy="2049825"/>
        </a:xfrm>
        <a:prstGeom prst="roundRect">
          <a:avLst>
            <a:gd name="adj" fmla="val 10000"/>
          </a:avLst>
        </a:prstGeom>
        <a:gradFill rotWithShape="0">
          <a:gsLst>
            <a:gs pos="0">
              <a:srgbClr val="552D81"/>
            </a:gs>
            <a:gs pos="100000">
              <a:srgbClr val="552D81"/>
            </a:gs>
          </a:gsLst>
          <a:lin ang="5400000" scaled="0"/>
        </a:gradFill>
        <a:ln>
          <a:noFill/>
        </a:ln>
        <a:effectLst>
          <a:outerShdw blurRad="101600" dist="38100" dir="2700000" sx="101000" sy="101000" algn="tl" rotWithShape="0">
            <a:prstClr val="black">
              <a:alpha val="2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s-MX"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MX"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MX"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r>
            <a:rPr lang="es-MX" sz="1200" kern="1200" dirty="0">
              <a:latin typeface="Segoe UI Semibold" panose="020B0702040204020203" pitchFamily="34" charset="0"/>
              <a:cs typeface="Segoe UI Semibold" panose="020B0702040204020203" pitchFamily="34" charset="0"/>
            </a:rPr>
            <a:t>1) Respect / </a:t>
          </a:r>
          <a:r>
            <a:rPr lang="en-GB" sz="1200" kern="1200" dirty="0">
              <a:latin typeface="Segoe UI Semibold" panose="020B0702040204020203" pitchFamily="34" charset="0"/>
              <a:cs typeface="Segoe UI Semibold" panose="020B0702040204020203" pitchFamily="34" charset="0"/>
            </a:rPr>
            <a:t>Respeto</a:t>
          </a:r>
          <a:endParaRPr lang="es-MX" sz="1200" kern="1200" dirty="0"/>
        </a:p>
      </dsp:txBody>
      <dsp:txXfrm>
        <a:off x="0" y="1107438"/>
        <a:ext cx="1630643" cy="819930"/>
      </dsp:txXfrm>
    </dsp:sp>
    <dsp:sp modelId="{36C801FB-8224-42B8-9566-B65E226BE7AC}">
      <dsp:nvSpPr>
        <dsp:cNvPr id="0" name=""/>
        <dsp:cNvSpPr/>
      </dsp:nvSpPr>
      <dsp:spPr>
        <a:xfrm>
          <a:off x="251333" y="469135"/>
          <a:ext cx="1161910" cy="116191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9FD7F67-3506-44E6-870E-2D25125C9131}">
      <dsp:nvSpPr>
        <dsp:cNvPr id="0" name=""/>
        <dsp:cNvSpPr/>
      </dsp:nvSpPr>
      <dsp:spPr>
        <a:xfrm>
          <a:off x="5049739" y="282417"/>
          <a:ext cx="1614879" cy="2049825"/>
        </a:xfrm>
        <a:prstGeom prst="roundRect">
          <a:avLst>
            <a:gd name="adj" fmla="val 10000"/>
          </a:avLst>
        </a:prstGeom>
        <a:gradFill rotWithShape="0">
          <a:gsLst>
            <a:gs pos="0">
              <a:srgbClr val="EBC130"/>
            </a:gs>
            <a:gs pos="100000">
              <a:srgbClr val="EBC130">
                <a:alpha val="88000"/>
              </a:srgbClr>
            </a:gs>
          </a:gsLst>
          <a:lin ang="5400000" scaled="0"/>
        </a:gradFill>
        <a:ln>
          <a:noFill/>
        </a:ln>
        <a:effectLst>
          <a:outerShdw blurRad="101600" dist="38100" dir="2700000" sx="101000" sy="101000" algn="tl" rotWithShape="0">
            <a:prstClr val="black">
              <a:alpha val="2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ts val="0"/>
            </a:spcAft>
            <a:buNone/>
          </a:pPr>
          <a:r>
            <a:rPr lang="es-ES" sz="1200" kern="1200" dirty="0">
              <a:latin typeface="Segoe UI Semibold" panose="020B0702040204020203" pitchFamily="34" charset="0"/>
              <a:cs typeface="Segoe UI Semibold" panose="020B0702040204020203" pitchFamily="34" charset="0"/>
            </a:rPr>
            <a:t> </a:t>
          </a:r>
        </a:p>
        <a:p>
          <a:pPr marL="0" lvl="0" indent="0" algn="ctr" defTabSz="533400">
            <a:lnSpc>
              <a:spcPct val="90000"/>
            </a:lnSpc>
            <a:spcBef>
              <a:spcPct val="0"/>
            </a:spcBef>
            <a:spcAft>
              <a:spcPts val="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ts val="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ts val="0"/>
            </a:spcAft>
            <a:buNone/>
          </a:pPr>
          <a:r>
            <a:rPr lang="es-ES" sz="1200" kern="1200" dirty="0">
              <a:latin typeface="Segoe UI Semibold" panose="020B0702040204020203" pitchFamily="34" charset="0"/>
              <a:cs typeface="Segoe UI Semibold" panose="020B0702040204020203" pitchFamily="34" charset="0"/>
            </a:rPr>
            <a:t>4) Cooperation /</a:t>
          </a:r>
        </a:p>
        <a:p>
          <a:pPr marL="0" lvl="0" indent="0" algn="ctr" defTabSz="533400">
            <a:lnSpc>
              <a:spcPct val="90000"/>
            </a:lnSpc>
            <a:spcBef>
              <a:spcPct val="0"/>
            </a:spcBef>
            <a:spcAft>
              <a:spcPts val="0"/>
            </a:spcAft>
            <a:buNone/>
          </a:pPr>
          <a:r>
            <a:rPr lang="es-ES" sz="1200" kern="1200" dirty="0">
              <a:latin typeface="Segoe UI Semibold" panose="020B0702040204020203" pitchFamily="34" charset="0"/>
              <a:cs typeface="Segoe UI Semibold" panose="020B0702040204020203" pitchFamily="34" charset="0"/>
            </a:rPr>
            <a:t>Cooperación </a:t>
          </a:r>
          <a:endParaRPr lang="es-MX" sz="1200" kern="1200" dirty="0"/>
        </a:p>
      </dsp:txBody>
      <dsp:txXfrm>
        <a:off x="5049739" y="1102347"/>
        <a:ext cx="1614879" cy="819930"/>
      </dsp:txXfrm>
    </dsp:sp>
    <dsp:sp modelId="{269F31EB-2484-4F32-9E93-7ADE8618B5FD}">
      <dsp:nvSpPr>
        <dsp:cNvPr id="0" name=""/>
        <dsp:cNvSpPr/>
      </dsp:nvSpPr>
      <dsp:spPr>
        <a:xfrm>
          <a:off x="5287397" y="464598"/>
          <a:ext cx="1161910" cy="116191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3BB52B8-F824-4683-9221-F8178C40BD62}">
      <dsp:nvSpPr>
        <dsp:cNvPr id="0" name=""/>
        <dsp:cNvSpPr/>
      </dsp:nvSpPr>
      <dsp:spPr>
        <a:xfrm>
          <a:off x="3368125" y="292820"/>
          <a:ext cx="1622869" cy="2049825"/>
        </a:xfrm>
        <a:prstGeom prst="roundRect">
          <a:avLst>
            <a:gd name="adj" fmla="val 10000"/>
          </a:avLst>
        </a:prstGeom>
        <a:gradFill rotWithShape="0">
          <a:gsLst>
            <a:gs pos="0">
              <a:srgbClr val="891B55">
                <a:alpha val="99000"/>
              </a:srgbClr>
            </a:gs>
            <a:gs pos="100000">
              <a:srgbClr val="891B55">
                <a:alpha val="89000"/>
              </a:srgbClr>
            </a:gs>
          </a:gsLst>
          <a:lin ang="5400000" scaled="0"/>
        </a:gradFill>
        <a:ln>
          <a:noFill/>
        </a:ln>
        <a:effectLst>
          <a:outerShdw blurRad="101600" dist="38100" dir="2700000" sx="101000" sy="101000" algn="tl" rotWithShape="0">
            <a:prstClr val="black">
              <a:alpha val="2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s-ES" sz="1200" u="none"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MX" sz="1200" kern="1200" dirty="0">
            <a:solidFill>
              <a:schemeClr val="bg1">
                <a:lumMod val="95000"/>
              </a:schemeClr>
            </a:solidFill>
            <a:latin typeface="Segoe UI Semibold" panose="020B0702040204020203" pitchFamily="34" charset="0"/>
            <a:ea typeface="Calibri" panose="020F0502020204030204" pitchFamily="34" charset="0"/>
            <a:cs typeface="Segoe UI Semibold" panose="020B0702040204020203" pitchFamily="34" charset="0"/>
          </a:endParaRPr>
        </a:p>
        <a:p>
          <a:pPr marL="0" lvl="0" indent="0" algn="ctr" defTabSz="533400">
            <a:lnSpc>
              <a:spcPct val="90000"/>
            </a:lnSpc>
            <a:spcBef>
              <a:spcPct val="0"/>
            </a:spcBef>
            <a:spcAft>
              <a:spcPct val="35000"/>
            </a:spcAft>
            <a:buNone/>
          </a:pPr>
          <a:r>
            <a:rPr lang="es-MX" sz="1200" kern="1200" dirty="0">
              <a:solidFill>
                <a:schemeClr val="bg1">
                  <a:lumMod val="95000"/>
                </a:schemeClr>
              </a:solidFill>
              <a:latin typeface="Segoe UI Semibold" panose="020B0702040204020203" pitchFamily="34" charset="0"/>
              <a:ea typeface="Calibri" panose="020F0502020204030204" pitchFamily="34" charset="0"/>
              <a:cs typeface="Segoe UI Semibold" panose="020B0702040204020203" pitchFamily="34" charset="0"/>
            </a:rPr>
            <a:t>3) Exploration / Exploración </a:t>
          </a:r>
          <a:endParaRPr lang="es-MX" sz="1200" kern="1200" dirty="0">
            <a:latin typeface="Segoe UI Semibold" panose="020B0702040204020203" pitchFamily="34" charset="0"/>
            <a:cs typeface="Segoe UI Semibold" panose="020B0702040204020203" pitchFamily="34" charset="0"/>
          </a:endParaRPr>
        </a:p>
      </dsp:txBody>
      <dsp:txXfrm>
        <a:off x="3368125" y="1112750"/>
        <a:ext cx="1622869" cy="819930"/>
      </dsp:txXfrm>
    </dsp:sp>
    <dsp:sp modelId="{205E758F-7FDB-4926-ABE6-EC9BC9BE187E}">
      <dsp:nvSpPr>
        <dsp:cNvPr id="0" name=""/>
        <dsp:cNvSpPr/>
      </dsp:nvSpPr>
      <dsp:spPr>
        <a:xfrm>
          <a:off x="3592193" y="467202"/>
          <a:ext cx="1161910" cy="1161910"/>
        </a:xfrm>
        <a:prstGeom prst="ellipse">
          <a:avLst/>
        </a:prstGeom>
        <a:blipFill dpi="0" rotWithShape="1">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5BF07690-EEAF-45B8-A483-8E843256244D}">
      <dsp:nvSpPr>
        <dsp:cNvPr id="0" name=""/>
        <dsp:cNvSpPr/>
      </dsp:nvSpPr>
      <dsp:spPr>
        <a:xfrm flipH="1" flipV="1">
          <a:off x="1076860" y="881544"/>
          <a:ext cx="58356" cy="64468"/>
        </a:xfrm>
        <a:prstGeom prst="leftRightArrow">
          <a:avLst/>
        </a:prstGeom>
        <a:gradFill rotWithShape="0">
          <a:gsLst>
            <a:gs pos="0">
              <a:schemeClr val="bg1"/>
            </a:gs>
            <a:gs pos="100000">
              <a:schemeClr val="bg1">
                <a:lumMod val="85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s-MX" dirty="0"/>
          </a:p>
        </p:txBody>
      </p:sp>
      <p:sp>
        <p:nvSpPr>
          <p:cNvPr id="3" name="Date Placeholder 2"/>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fld id="{0F6F7DA2-56F1-4C52-8FB6-C297DE8C3BEB}" type="datetimeFigureOut">
              <a:rPr lang="es-MX" smtClean="0"/>
              <a:t>17/02/20</a:t>
            </a:fld>
            <a:endParaRPr lang="es-MX" dirty="0"/>
          </a:p>
        </p:txBody>
      </p:sp>
      <p:sp>
        <p:nvSpPr>
          <p:cNvPr id="4" name="Footer Placeholder 3"/>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s-MX" dirty="0"/>
          </a:p>
        </p:txBody>
      </p:sp>
      <p:sp>
        <p:nvSpPr>
          <p:cNvPr id="5" name="Slide Number Placeholder 4"/>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42876442-4A76-419A-8002-57B9FDB96FA8}" type="slidenum">
              <a:rPr lang="es-MX" smtClean="0"/>
              <a:t>‹Nº›</a:t>
            </a:fld>
            <a:endParaRPr lang="es-MX" dirty="0"/>
          </a:p>
        </p:txBody>
      </p:sp>
    </p:spTree>
    <p:extLst>
      <p:ext uri="{BB962C8B-B14F-4D97-AF65-F5344CB8AC3E}">
        <p14:creationId xmlns:p14="http://schemas.microsoft.com/office/powerpoint/2010/main" val="29802904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s-MX" dirty="0"/>
          </a:p>
        </p:txBody>
      </p:sp>
      <p:sp>
        <p:nvSpPr>
          <p:cNvPr id="3" name="Marcador de fecha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E46476E0-6053-4C8D-8673-9510D5658841}" type="datetimeFigureOut">
              <a:rPr lang="es-MX" smtClean="0"/>
              <a:t>17/02/20</a:t>
            </a:fld>
            <a:endParaRPr lang="es-MX" dirty="0"/>
          </a:p>
        </p:txBody>
      </p:sp>
      <p:sp>
        <p:nvSpPr>
          <p:cNvPr id="4" name="Marcador de imagen de diapositiva 3"/>
          <p:cNvSpPr>
            <a:spLocks noGrp="1" noRot="1" noChangeAspect="1"/>
          </p:cNvSpPr>
          <p:nvPr>
            <p:ph type="sldImg" idx="2"/>
          </p:nvPr>
        </p:nvSpPr>
        <p:spPr>
          <a:xfrm>
            <a:off x="1223963" y="1154113"/>
            <a:ext cx="4502150" cy="3117850"/>
          </a:xfrm>
          <a:prstGeom prst="rect">
            <a:avLst/>
          </a:prstGeom>
          <a:noFill/>
          <a:ln w="12700">
            <a:solidFill>
              <a:prstClr val="black"/>
            </a:solidFill>
          </a:ln>
        </p:spPr>
        <p:txBody>
          <a:bodyPr vert="horz" lIns="92492" tIns="46246" rIns="92492" bIns="46246" rtlCol="0" anchor="ctr"/>
          <a:lstStyle/>
          <a:p>
            <a:endParaRPr lang="es-MX" dirty="0"/>
          </a:p>
        </p:txBody>
      </p:sp>
      <p:sp>
        <p:nvSpPr>
          <p:cNvPr id="5" name="Marcador de notas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588F1ED1-2515-4E42-9437-EE8BA76D9EB1}" type="slidenum">
              <a:rPr lang="es-MX" smtClean="0"/>
              <a:t>‹Nº›</a:t>
            </a:fld>
            <a:endParaRPr lang="es-MX" dirty="0"/>
          </a:p>
        </p:txBody>
      </p:sp>
    </p:spTree>
    <p:extLst>
      <p:ext uri="{BB962C8B-B14F-4D97-AF65-F5344CB8AC3E}">
        <p14:creationId xmlns:p14="http://schemas.microsoft.com/office/powerpoint/2010/main" val="38599423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88F1ED1-2515-4E42-9437-EE8BA76D9EB1}" type="slidenum">
              <a:rPr lang="es-MX" smtClean="0"/>
              <a:t>2</a:t>
            </a:fld>
            <a:endParaRPr lang="es-MX" dirty="0"/>
          </a:p>
        </p:txBody>
      </p:sp>
    </p:spTree>
    <p:extLst>
      <p:ext uri="{BB962C8B-B14F-4D97-AF65-F5344CB8AC3E}">
        <p14:creationId xmlns:p14="http://schemas.microsoft.com/office/powerpoint/2010/main" val="375813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88F1ED1-2515-4E42-9437-EE8BA76D9EB1}" type="slidenum">
              <a:rPr lang="es-MX" smtClean="0"/>
              <a:t>3</a:t>
            </a:fld>
            <a:endParaRPr lang="es-MX" dirty="0"/>
          </a:p>
        </p:txBody>
      </p:sp>
    </p:spTree>
    <p:extLst>
      <p:ext uri="{BB962C8B-B14F-4D97-AF65-F5344CB8AC3E}">
        <p14:creationId xmlns:p14="http://schemas.microsoft.com/office/powerpoint/2010/main" val="3169217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238250" y="1122363"/>
            <a:ext cx="7429500" cy="2387600"/>
          </a:xfrm>
          <a:prstGeom prst="rect">
            <a:avLst/>
          </a:prstGeo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238250" y="3602038"/>
            <a:ext cx="74295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44716563-58ED-4D9E-93E0-C9855333254C}" type="datetime1">
              <a:rPr lang="es-MX" smtClean="0"/>
              <a:t>17/02/20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4725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81038" y="1825625"/>
            <a:ext cx="8543925"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B2CD46A6-B9C9-4A9E-B743-1EC3777CB901}" type="datetime1">
              <a:rPr lang="es-MX" smtClean="0"/>
              <a:t>17/02/20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73122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089775" y="365125"/>
            <a:ext cx="2135188" cy="5811838"/>
          </a:xfrm>
          <a:prstGeom prst="rect">
            <a:avLst/>
          </a:prstGeo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81038" y="365125"/>
            <a:ext cx="6256337"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920779FC-CB82-4853-857C-FE46DEEA684C}" type="datetime1">
              <a:rPr lang="es-MX" smtClean="0"/>
              <a:t>17/02/20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66604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7"/>
            <a:ext cx="8543925" cy="1325563"/>
          </a:xfrm>
          <a:prstGeom prst="rect">
            <a:avLst/>
          </a:prstGeom>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a:xfrm>
            <a:off x="681038" y="6356352"/>
            <a:ext cx="2228850" cy="365125"/>
          </a:xfrm>
          <a:prstGeom prst="rect">
            <a:avLst/>
          </a:prstGeom>
        </p:spPr>
        <p:txBody>
          <a:bodyPr/>
          <a:lstStyle/>
          <a:p>
            <a:fld id="{74AEE8E8-A1BD-4EBD-9A2D-2136D009F632}" type="datetime1">
              <a:rPr lang="es-MX" smtClean="0"/>
              <a:t>17/02/20</a:t>
            </a:fld>
            <a:endParaRPr lang="es-MX" dirty="0"/>
          </a:p>
        </p:txBody>
      </p:sp>
      <p:sp>
        <p:nvSpPr>
          <p:cNvPr id="4" name="Marcador de pie de página 3"/>
          <p:cNvSpPr>
            <a:spLocks noGrp="1"/>
          </p:cNvSpPr>
          <p:nvPr>
            <p:ph type="ftr" sz="quarter" idx="11"/>
          </p:nvPr>
        </p:nvSpPr>
        <p:spPr>
          <a:xfrm>
            <a:off x="3281363" y="6356352"/>
            <a:ext cx="3343275" cy="365125"/>
          </a:xfrm>
          <a:prstGeom prst="rect">
            <a:avLst/>
          </a:prstGeom>
        </p:spPr>
        <p:txBody>
          <a:bodyPr/>
          <a:lstStyle/>
          <a:p>
            <a:endParaRPr lang="es-MX" dirty="0"/>
          </a:p>
        </p:txBody>
      </p:sp>
      <p:sp>
        <p:nvSpPr>
          <p:cNvPr id="5" name="Marcador de número de diapositiva 4"/>
          <p:cNvSpPr>
            <a:spLocks noGrp="1"/>
          </p:cNvSpPr>
          <p:nvPr>
            <p:ph type="sldNum" sz="quarter" idx="12"/>
          </p:nvPr>
        </p:nvSpPr>
        <p:spPr>
          <a:xfrm>
            <a:off x="7693478" y="6546397"/>
            <a:ext cx="2228850" cy="365125"/>
          </a:xfrm>
          <a:prstGeom prst="rect">
            <a:avLst/>
          </a:prstGeom>
        </p:spPr>
        <p:txBody>
          <a:bodyPr/>
          <a:lstStyle/>
          <a:p>
            <a:fld id="{6EB2F1E3-2E4F-4A85-A533-34F5DFE16198}" type="slidenum">
              <a:rPr lang="es-MX" smtClean="0"/>
              <a:t>‹Nº›</a:t>
            </a:fld>
            <a:endParaRPr lang="es-MX" dirty="0"/>
          </a:p>
        </p:txBody>
      </p:sp>
    </p:spTree>
    <p:extLst>
      <p:ext uri="{BB962C8B-B14F-4D97-AF65-F5344CB8AC3E}">
        <p14:creationId xmlns:p14="http://schemas.microsoft.com/office/powerpoint/2010/main" val="324939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idx="1"/>
          </p:nvPr>
        </p:nvSpPr>
        <p:spPr>
          <a:xfrm>
            <a:off x="681038" y="1825625"/>
            <a:ext cx="8543925"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D6838EA4-9AE4-4ED1-94A8-0617C4FCE9D1}" type="datetime1">
              <a:rPr lang="es-MX" smtClean="0"/>
              <a:t>17/02/20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9239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76275" y="1709738"/>
            <a:ext cx="8543925" cy="2852737"/>
          </a:xfrm>
          <a:prstGeom prst="rect">
            <a:avLst/>
          </a:prstGeo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676275" y="4589463"/>
            <a:ext cx="8543925"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179393A5-247D-4980-8C89-3E75EF82AF91}" type="datetime1">
              <a:rPr lang="es-MX" smtClean="0"/>
              <a:t>17/02/20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41623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681038" y="1825625"/>
            <a:ext cx="4195762"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5029200" y="1825625"/>
            <a:ext cx="4195763"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44E3C0AA-0934-41E0-9EAB-58B05965F527}" type="datetime1">
              <a:rPr lang="es-MX" smtClean="0"/>
              <a:t>17/02/20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189677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82625" y="365125"/>
            <a:ext cx="8543925" cy="1325563"/>
          </a:xfrm>
          <a:prstGeom prst="rect">
            <a:avLst/>
          </a:prstGeo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682625" y="1681163"/>
            <a:ext cx="419100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82625" y="2505075"/>
            <a:ext cx="4191000"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5014913" y="1681163"/>
            <a:ext cx="42116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5014913" y="2505075"/>
            <a:ext cx="421163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a:xfrm>
            <a:off x="681038" y="6356350"/>
            <a:ext cx="2228850" cy="365125"/>
          </a:xfrm>
          <a:prstGeom prst="rect">
            <a:avLst/>
          </a:prstGeom>
        </p:spPr>
        <p:txBody>
          <a:bodyPr/>
          <a:lstStyle/>
          <a:p>
            <a:fld id="{D57B0D13-203C-4490-88DA-DA22C35DB226}" type="datetime1">
              <a:rPr lang="es-MX" smtClean="0"/>
              <a:t>17/02/20</a:t>
            </a:fld>
            <a:endParaRPr lang="es-MX" dirty="0"/>
          </a:p>
        </p:txBody>
      </p:sp>
      <p:sp>
        <p:nvSpPr>
          <p:cNvPr id="8" name="Marcador de pie de página 7"/>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9" name="Marcador de número de diapositiva 8"/>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179579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a:xfrm>
            <a:off x="681038" y="6356350"/>
            <a:ext cx="2228850" cy="365125"/>
          </a:xfrm>
          <a:prstGeom prst="rect">
            <a:avLst/>
          </a:prstGeom>
        </p:spPr>
        <p:txBody>
          <a:bodyPr/>
          <a:lstStyle/>
          <a:p>
            <a:fld id="{E7B2DAE1-E753-43D6-ADF1-E67768A97242}" type="datetime1">
              <a:rPr lang="es-MX" smtClean="0"/>
              <a:t>17/02/20</a:t>
            </a:fld>
            <a:endParaRPr lang="es-MX" dirty="0"/>
          </a:p>
        </p:txBody>
      </p:sp>
      <p:sp>
        <p:nvSpPr>
          <p:cNvPr id="4" name="Marcador de pie de página 3"/>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5" name="Marcador de número de diapositiva 4"/>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36101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81038" y="6356350"/>
            <a:ext cx="2228850" cy="365125"/>
          </a:xfrm>
          <a:prstGeom prst="rect">
            <a:avLst/>
          </a:prstGeom>
        </p:spPr>
        <p:txBody>
          <a:bodyPr/>
          <a:lstStyle/>
          <a:p>
            <a:fld id="{BCF61479-0318-481B-BF53-3A627D6577BE}" type="datetime1">
              <a:rPr lang="es-MX" smtClean="0"/>
              <a:t>17/02/20</a:t>
            </a:fld>
            <a:endParaRPr lang="es-MX" dirty="0"/>
          </a:p>
        </p:txBody>
      </p:sp>
      <p:sp>
        <p:nvSpPr>
          <p:cNvPr id="3" name="Marcador de pie de página 2"/>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4" name="Marcador de número de diapositiva 3"/>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7981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2625" y="457200"/>
            <a:ext cx="3194050" cy="1600200"/>
          </a:xfrm>
          <a:prstGeom prst="rect">
            <a:avLst/>
          </a:prstGeo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4211638" y="987425"/>
            <a:ext cx="501491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F393BBFD-C7DD-4B0E-8AF7-1F68BBA97419}" type="datetime1">
              <a:rPr lang="es-MX" smtClean="0"/>
              <a:t>17/02/20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57954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2625" y="457200"/>
            <a:ext cx="3194050" cy="1600200"/>
          </a:xfrm>
          <a:prstGeom prst="rect">
            <a:avLst/>
          </a:prstGeo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4211638" y="987425"/>
            <a:ext cx="5014912"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Marcador de texto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2FEC8F20-F627-4DB3-AF3B-76142AA40D32}" type="datetime1">
              <a:rPr lang="es-MX" smtClean="0"/>
              <a:t>17/02/20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6247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7673844" y="653923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91557643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www.coe.int/en/web/portfolio/the-language-passport"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0.jpeg"/><Relationship Id="rId5" Type="http://schemas.microsoft.com/office/2007/relationships/hdphoto" Target="../media/hdphoto14.wdp"/><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14.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europass.cedefop.europa.eu/sites/default/files/cefr-en.pdf"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cvc.cervantes.es/ensenanza/biblioteca_ele/marco/cap_03_02.htm"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microsoft.com/office/2007/relationships/hdphoto" Target="../media/hdphoto16.wdp"/><Relationship Id="rId13" Type="http://schemas.openxmlformats.org/officeDocument/2006/relationships/image" Target="../media/image36.jpeg"/><Relationship Id="rId3" Type="http://schemas.microsoft.com/office/2007/relationships/hdphoto" Target="../media/hdphoto1.wdp"/><Relationship Id="rId7" Type="http://schemas.openxmlformats.org/officeDocument/2006/relationships/image" Target="../media/image33.png"/><Relationship Id="rId12" Type="http://schemas.microsoft.com/office/2007/relationships/hdphoto" Target="../media/hdphoto18.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5.wdp"/><Relationship Id="rId11" Type="http://schemas.openxmlformats.org/officeDocument/2006/relationships/image" Target="../media/image35.png"/><Relationship Id="rId5" Type="http://schemas.openxmlformats.org/officeDocument/2006/relationships/image" Target="../media/image32.png"/><Relationship Id="rId10" Type="http://schemas.microsoft.com/office/2007/relationships/hdphoto" Target="../media/hdphoto17.wdp"/><Relationship Id="rId4" Type="http://schemas.openxmlformats.org/officeDocument/2006/relationships/image" Target="../media/image8.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hyperlink" Target="https://www.coe.int/en/web/portfolio/the-language-biography" TargetMode="External"/><Relationship Id="rId3" Type="http://schemas.microsoft.com/office/2007/relationships/hdphoto" Target="../media/hdphoto1.wdp"/><Relationship Id="rId7" Type="http://schemas.microsoft.com/office/2007/relationships/hdphoto" Target="../media/hdphoto19.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4.wdp"/><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0.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hdphoto" Target="../media/hdphoto14.wdp"/><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14.wdp"/><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microsoft.com/office/2007/relationships/hdphoto" Target="../media/hdphoto22.wdp"/><Relationship Id="rId13" Type="http://schemas.openxmlformats.org/officeDocument/2006/relationships/image" Target="../media/image45.png"/><Relationship Id="rId3" Type="http://schemas.microsoft.com/office/2007/relationships/hdphoto" Target="../media/hdphoto1.wdp"/><Relationship Id="rId7" Type="http://schemas.openxmlformats.org/officeDocument/2006/relationships/image" Target="../media/image41.png"/><Relationship Id="rId12" Type="http://schemas.openxmlformats.org/officeDocument/2006/relationships/image" Target="../media/image44.jpeg"/><Relationship Id="rId17" Type="http://schemas.microsoft.com/office/2007/relationships/hdphoto" Target="../media/hdphoto25.wdp"/><Relationship Id="rId2" Type="http://schemas.openxmlformats.org/officeDocument/2006/relationships/image" Target="../media/image7.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0.jpeg"/><Relationship Id="rId11" Type="http://schemas.microsoft.com/office/2007/relationships/hdphoto" Target="../media/hdphoto23.wdp"/><Relationship Id="rId5" Type="http://schemas.microsoft.com/office/2007/relationships/hdphoto" Target="../media/hdphoto14.wdp"/><Relationship Id="rId15" Type="http://schemas.openxmlformats.org/officeDocument/2006/relationships/image" Target="../media/image46.jpeg"/><Relationship Id="rId10" Type="http://schemas.openxmlformats.org/officeDocument/2006/relationships/image" Target="../media/image43.png"/><Relationship Id="rId4" Type="http://schemas.openxmlformats.org/officeDocument/2006/relationships/image" Target="../media/image15.png"/><Relationship Id="rId9" Type="http://schemas.openxmlformats.org/officeDocument/2006/relationships/image" Target="../media/image42.jpeg"/><Relationship Id="rId14" Type="http://schemas.microsoft.com/office/2007/relationships/hdphoto" Target="../media/hdphoto24.wdp"/></Relationships>
</file>

<file path=ppt/slides/_rels/slide22.xml.rels><?xml version="1.0" encoding="UTF-8" standalone="yes"?>
<Relationships xmlns="http://schemas.openxmlformats.org/package/2006/relationships"><Relationship Id="rId8" Type="http://schemas.microsoft.com/office/2007/relationships/hdphoto" Target="../media/hdphoto22.wdp"/><Relationship Id="rId13" Type="http://schemas.openxmlformats.org/officeDocument/2006/relationships/image" Target="../media/image45.png"/><Relationship Id="rId3" Type="http://schemas.microsoft.com/office/2007/relationships/hdphoto" Target="../media/hdphoto1.wdp"/><Relationship Id="rId7" Type="http://schemas.openxmlformats.org/officeDocument/2006/relationships/image" Target="../media/image41.png"/><Relationship Id="rId12" Type="http://schemas.openxmlformats.org/officeDocument/2006/relationships/image" Target="../media/image44.jpeg"/><Relationship Id="rId17" Type="http://schemas.microsoft.com/office/2007/relationships/hdphoto" Target="../media/hdphoto25.wdp"/><Relationship Id="rId2" Type="http://schemas.openxmlformats.org/officeDocument/2006/relationships/image" Target="../media/image7.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0.jpeg"/><Relationship Id="rId11" Type="http://schemas.microsoft.com/office/2007/relationships/hdphoto" Target="../media/hdphoto23.wdp"/><Relationship Id="rId5" Type="http://schemas.microsoft.com/office/2007/relationships/hdphoto" Target="../media/hdphoto14.wdp"/><Relationship Id="rId15" Type="http://schemas.openxmlformats.org/officeDocument/2006/relationships/image" Target="../media/image46.jpeg"/><Relationship Id="rId10" Type="http://schemas.openxmlformats.org/officeDocument/2006/relationships/image" Target="../media/image43.png"/><Relationship Id="rId4" Type="http://schemas.openxmlformats.org/officeDocument/2006/relationships/image" Target="../media/image15.png"/><Relationship Id="rId9" Type="http://schemas.openxmlformats.org/officeDocument/2006/relationships/image" Target="../media/image42.jpeg"/><Relationship Id="rId14" Type="http://schemas.microsoft.com/office/2007/relationships/hdphoto" Target="../media/hdphoto24.wdp"/></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14.wdp"/><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9.png"/><Relationship Id="rId5" Type="http://schemas.microsoft.com/office/2007/relationships/hdphoto" Target="../media/hdphoto14.wdp"/><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14.wdp"/><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1.png"/><Relationship Id="rId5" Type="http://schemas.microsoft.com/office/2007/relationships/hdphoto" Target="../media/hdphoto14.wdp"/><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2.jpeg"/><Relationship Id="rId5" Type="http://schemas.microsoft.com/office/2007/relationships/hdphoto" Target="../media/hdphoto14.wdp"/><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6.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14.wdp"/><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4.jpeg"/><Relationship Id="rId5" Type="http://schemas.microsoft.com/office/2007/relationships/hdphoto" Target="../media/hdphoto14.wdp"/><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7.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14.wdp"/><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hdphoto" Target="../media/hdphoto1.wdp"/><Relationship Id="rId7" Type="http://schemas.microsoft.com/office/2007/relationships/hdphoto" Target="../media/hdphoto28.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jpeg"/><Relationship Id="rId10" Type="http://schemas.openxmlformats.org/officeDocument/2006/relationships/image" Target="../media/image59.png"/><Relationship Id="rId4" Type="http://schemas.openxmlformats.org/officeDocument/2006/relationships/image" Target="../media/image8.png"/><Relationship Id="rId9" Type="http://schemas.microsoft.com/office/2007/relationships/hdphoto" Target="../media/hdphoto29.wdp"/></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1.jpeg"/><Relationship Id="rId5" Type="http://schemas.microsoft.com/office/2007/relationships/hdphoto" Target="../media/hdphoto14.wdp"/><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drive.google.com/file/d/1HLKbEQAX88bjcYPT9XVUEnfqe6G0npwG/view?usp=sharing" TargetMode="External"/><Relationship Id="rId5" Type="http://schemas.microsoft.com/office/2007/relationships/hdphoto" Target="../media/hdphoto14.wdp"/><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13" Type="http://schemas.microsoft.com/office/2007/relationships/hdphoto" Target="../media/hdphoto33.wdp"/><Relationship Id="rId18" Type="http://schemas.openxmlformats.org/officeDocument/2006/relationships/image" Target="../media/image69.png"/><Relationship Id="rId26" Type="http://schemas.openxmlformats.org/officeDocument/2006/relationships/image" Target="../media/image73.png"/><Relationship Id="rId3" Type="http://schemas.microsoft.com/office/2007/relationships/hdphoto" Target="../media/hdphoto1.wdp"/><Relationship Id="rId21" Type="http://schemas.microsoft.com/office/2007/relationships/hdphoto" Target="../media/hdphoto37.wdp"/><Relationship Id="rId7" Type="http://schemas.microsoft.com/office/2007/relationships/hdphoto" Target="../media/hdphoto30.wdp"/><Relationship Id="rId12" Type="http://schemas.openxmlformats.org/officeDocument/2006/relationships/image" Target="../media/image66.png"/><Relationship Id="rId17" Type="http://schemas.microsoft.com/office/2007/relationships/hdphoto" Target="../media/hdphoto35.wdp"/><Relationship Id="rId25" Type="http://schemas.microsoft.com/office/2007/relationships/hdphoto" Target="../media/hdphoto39.wdp"/><Relationship Id="rId2" Type="http://schemas.openxmlformats.org/officeDocument/2006/relationships/image" Target="../media/image7.png"/><Relationship Id="rId16" Type="http://schemas.openxmlformats.org/officeDocument/2006/relationships/image" Target="../media/image68.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3.png"/><Relationship Id="rId11" Type="http://schemas.microsoft.com/office/2007/relationships/hdphoto" Target="../media/hdphoto32.wdp"/><Relationship Id="rId24" Type="http://schemas.openxmlformats.org/officeDocument/2006/relationships/image" Target="../media/image72.png"/><Relationship Id="rId5" Type="http://schemas.microsoft.com/office/2007/relationships/hdphoto" Target="../media/hdphoto14.wdp"/><Relationship Id="rId15" Type="http://schemas.microsoft.com/office/2007/relationships/hdphoto" Target="../media/hdphoto34.wdp"/><Relationship Id="rId23" Type="http://schemas.microsoft.com/office/2007/relationships/hdphoto" Target="../media/hdphoto38.wdp"/><Relationship Id="rId10" Type="http://schemas.openxmlformats.org/officeDocument/2006/relationships/image" Target="../media/image65.png"/><Relationship Id="rId19" Type="http://schemas.microsoft.com/office/2007/relationships/hdphoto" Target="../media/hdphoto36.wdp"/><Relationship Id="rId4" Type="http://schemas.openxmlformats.org/officeDocument/2006/relationships/image" Target="../media/image15.png"/><Relationship Id="rId9" Type="http://schemas.microsoft.com/office/2007/relationships/hdphoto" Target="../media/hdphoto31.wdp"/><Relationship Id="rId14" Type="http://schemas.openxmlformats.org/officeDocument/2006/relationships/image" Target="../media/image67.png"/><Relationship Id="rId22" Type="http://schemas.openxmlformats.org/officeDocument/2006/relationships/image" Target="../media/image71.png"/><Relationship Id="rId27" Type="http://schemas.microsoft.com/office/2007/relationships/hdphoto" Target="../media/hdphoto40.wdp"/></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13" Type="http://schemas.microsoft.com/office/2007/relationships/hdphoto" Target="../media/hdphoto33.wdp"/><Relationship Id="rId18" Type="http://schemas.openxmlformats.org/officeDocument/2006/relationships/image" Target="../media/image69.png"/><Relationship Id="rId26" Type="http://schemas.openxmlformats.org/officeDocument/2006/relationships/image" Target="../media/image71.png"/><Relationship Id="rId3" Type="http://schemas.microsoft.com/office/2007/relationships/hdphoto" Target="../media/hdphoto1.wdp"/><Relationship Id="rId21" Type="http://schemas.microsoft.com/office/2007/relationships/hdphoto" Target="../media/hdphoto39.wdp"/><Relationship Id="rId7" Type="http://schemas.microsoft.com/office/2007/relationships/hdphoto" Target="../media/hdphoto30.wdp"/><Relationship Id="rId12" Type="http://schemas.openxmlformats.org/officeDocument/2006/relationships/image" Target="../media/image66.png"/><Relationship Id="rId17" Type="http://schemas.microsoft.com/office/2007/relationships/hdphoto" Target="../media/hdphoto35.wdp"/><Relationship Id="rId25" Type="http://schemas.microsoft.com/office/2007/relationships/hdphoto" Target="../media/hdphoto37.wdp"/><Relationship Id="rId2" Type="http://schemas.openxmlformats.org/officeDocument/2006/relationships/image" Target="../media/image7.png"/><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4.png"/><Relationship Id="rId11" Type="http://schemas.microsoft.com/office/2007/relationships/hdphoto" Target="../media/hdphoto32.wdp"/><Relationship Id="rId24" Type="http://schemas.openxmlformats.org/officeDocument/2006/relationships/image" Target="../media/image70.png"/><Relationship Id="rId5" Type="http://schemas.microsoft.com/office/2007/relationships/hdphoto" Target="../media/hdphoto14.wdp"/><Relationship Id="rId15" Type="http://schemas.microsoft.com/office/2007/relationships/hdphoto" Target="../media/hdphoto34.wdp"/><Relationship Id="rId23" Type="http://schemas.microsoft.com/office/2007/relationships/hdphoto" Target="../media/hdphoto40.wdp"/><Relationship Id="rId10" Type="http://schemas.openxmlformats.org/officeDocument/2006/relationships/image" Target="../media/image65.png"/><Relationship Id="rId19" Type="http://schemas.microsoft.com/office/2007/relationships/hdphoto" Target="../media/hdphoto36.wdp"/><Relationship Id="rId4" Type="http://schemas.openxmlformats.org/officeDocument/2006/relationships/image" Target="../media/image15.png"/><Relationship Id="rId9" Type="http://schemas.microsoft.com/office/2007/relationships/hdphoto" Target="../media/hdphoto31.wdp"/><Relationship Id="rId14" Type="http://schemas.openxmlformats.org/officeDocument/2006/relationships/image" Target="../media/image67.png"/><Relationship Id="rId22" Type="http://schemas.openxmlformats.org/officeDocument/2006/relationships/image" Target="../media/image73.png"/><Relationship Id="rId27" Type="http://schemas.microsoft.com/office/2007/relationships/hdphoto" Target="../media/hdphoto38.wdp"/></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microsoft.com/office/2007/relationships/hdphoto" Target="../media/hdphoto1.wdp"/><Relationship Id="rId7" Type="http://schemas.microsoft.com/office/2007/relationships/hdphoto" Target="../media/hdphoto30.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4.png"/><Relationship Id="rId5" Type="http://schemas.microsoft.com/office/2007/relationships/hdphoto" Target="../media/hdphoto14.wdp"/><Relationship Id="rId4" Type="http://schemas.openxmlformats.org/officeDocument/2006/relationships/image" Target="../media/image15.png"/><Relationship Id="rId9" Type="http://schemas.microsoft.com/office/2007/relationships/hdphoto" Target="../media/hdphoto41.wdp"/></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32.wdp"/><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1.wdp"/><Relationship Id="rId7"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5.png"/><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6.png"/><Relationship Id="rId5" Type="http://schemas.microsoft.com/office/2007/relationships/hdphoto" Target="../media/hdphoto14.wdp"/><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8" Type="http://schemas.openxmlformats.org/officeDocument/2006/relationships/image" Target="../media/image77.png"/><Relationship Id="rId3" Type="http://schemas.microsoft.com/office/2007/relationships/hdphoto" Target="../media/hdphoto1.wdp"/><Relationship Id="rId7" Type="http://schemas.microsoft.com/office/2007/relationships/hdphoto" Target="../media/hdphoto42.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6.png"/><Relationship Id="rId5" Type="http://schemas.microsoft.com/office/2007/relationships/hdphoto" Target="../media/hdphoto14.wdp"/><Relationship Id="rId4" Type="http://schemas.openxmlformats.org/officeDocument/2006/relationships/image" Target="../media/image15.png"/><Relationship Id="rId9" Type="http://schemas.microsoft.com/office/2007/relationships/hdphoto" Target="../media/hdphoto43.wdp"/></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8.jpeg"/><Relationship Id="rId5" Type="http://schemas.microsoft.com/office/2007/relationships/hdphoto" Target="../media/hdphoto14.wdp"/><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ecml.at/Thematicareas/EvaluationandAssessment/EuropeanLanguagePortfolio/tabid/4179/Default.aspx" TargetMode="External"/><Relationship Id="rId5" Type="http://schemas.openxmlformats.org/officeDocument/2006/relationships/image" Target="../media/image21.jpe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44.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9.png"/><Relationship Id="rId5" Type="http://schemas.microsoft.com/office/2007/relationships/hdphoto" Target="../media/hdphoto14.wdp"/><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8" Type="http://schemas.openxmlformats.org/officeDocument/2006/relationships/image" Target="../media/image81.png"/><Relationship Id="rId3" Type="http://schemas.microsoft.com/office/2007/relationships/hdphoto" Target="../media/hdphoto1.wdp"/><Relationship Id="rId7" Type="http://schemas.microsoft.com/office/2007/relationships/hdphoto" Target="../media/hdphoto45.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0.png"/><Relationship Id="rId5" Type="http://schemas.microsoft.com/office/2007/relationships/hdphoto" Target="../media/hdphoto14.wdp"/><Relationship Id="rId4" Type="http://schemas.openxmlformats.org/officeDocument/2006/relationships/image" Target="../media/image15.png"/><Relationship Id="rId9" Type="http://schemas.microsoft.com/office/2007/relationships/hdphoto" Target="../media/hdphoto46.wdp"/></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8" Type="http://schemas.microsoft.com/office/2007/relationships/hdphoto" Target="../media/hdphoto37.wdp"/><Relationship Id="rId3" Type="http://schemas.microsoft.com/office/2007/relationships/hdphoto" Target="../media/hdphoto1.wdp"/><Relationship Id="rId7"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2.jpeg"/><Relationship Id="rId5" Type="http://schemas.microsoft.com/office/2007/relationships/hdphoto" Target="../media/hdphoto14.wdp"/><Relationship Id="rId4" Type="http://schemas.openxmlformats.org/officeDocument/2006/relationships/image" Target="../media/image15.png"/></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rm.coe.int/16804586ba"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2.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8" Type="http://schemas.openxmlformats.org/officeDocument/2006/relationships/image" Target="../media/image85.jpeg"/><Relationship Id="rId3" Type="http://schemas.microsoft.com/office/2007/relationships/hdphoto" Target="../media/hdphoto1.wdp"/><Relationship Id="rId7" Type="http://schemas.microsoft.com/office/2007/relationships/hdphoto" Target="../media/hdphoto47.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jpeg"/><Relationship Id="rId10" Type="http://schemas.openxmlformats.org/officeDocument/2006/relationships/image" Target="../media/image87.jpeg"/><Relationship Id="rId4" Type="http://schemas.openxmlformats.org/officeDocument/2006/relationships/image" Target="../media/image8.png"/><Relationship Id="rId9" Type="http://schemas.openxmlformats.org/officeDocument/2006/relationships/image" Target="../media/image86.png"/></Relationships>
</file>

<file path=ppt/slides/_rels/slide8.xml.rels><?xml version="1.0" encoding="UTF-8" standalone="yes"?>
<Relationships xmlns="http://schemas.openxmlformats.org/package/2006/relationships"><Relationship Id="rId8" Type="http://schemas.microsoft.com/office/2007/relationships/hdphoto" Target="../media/hdphoto10.wdp"/><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2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wdp"/><Relationship Id="rId7" Type="http://schemas.openxmlformats.org/officeDocument/2006/relationships/image" Target="../media/image26.jpeg"/><Relationship Id="rId12" Type="http://schemas.microsoft.com/office/2007/relationships/hdphoto" Target="../media/hdphoto13.wdp"/><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1.wdp"/><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jpeg"/><Relationship Id="rId4" Type="http://schemas.openxmlformats.org/officeDocument/2006/relationships/image" Target="../media/image8.png"/><Relationship Id="rId9" Type="http://schemas.microsoft.com/office/2007/relationships/hdphoto" Target="../media/hdphoto1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3"/>
          <p:cNvSpPr/>
          <p:nvPr/>
        </p:nvSpPr>
        <p:spPr>
          <a:xfrm>
            <a:off x="-55"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1"/>
          <p:cNvGrpSpPr/>
          <p:nvPr/>
        </p:nvGrpSpPr>
        <p:grpSpPr>
          <a:xfrm>
            <a:off x="44029" y="48989"/>
            <a:ext cx="3991509" cy="5027938"/>
            <a:chOff x="43787" y="46844"/>
            <a:chExt cx="3348986" cy="4218577"/>
          </a:xfrm>
        </p:grpSpPr>
        <p:sp>
          <p:nvSpPr>
            <p:cNvPr id="10" name="Rectangle 5"/>
            <p:cNvSpPr/>
            <p:nvPr/>
          </p:nvSpPr>
          <p:spPr>
            <a:xfrm>
              <a:off x="43787" y="46844"/>
              <a:ext cx="3274826" cy="3768790"/>
            </a:xfrm>
            <a:prstGeom prst="rect">
              <a:avLst/>
            </a:prstGeom>
            <a:gradFill flip="none" rotWithShape="1">
              <a:gsLst>
                <a:gs pos="0">
                  <a:srgbClr val="373149"/>
                </a:gs>
                <a:gs pos="100000">
                  <a:srgbClr val="272335">
                    <a:alpha val="9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 name="TextBox 97"/>
            <p:cNvSpPr txBox="1"/>
            <p:nvPr/>
          </p:nvSpPr>
          <p:spPr>
            <a:xfrm>
              <a:off x="88240" y="1657267"/>
              <a:ext cx="3304533" cy="2608154"/>
            </a:xfrm>
            <a:prstGeom prst="rect">
              <a:avLst/>
            </a:prstGeom>
            <a:noFill/>
          </p:spPr>
          <p:txBody>
            <a:bodyPr wrap="square" rtlCol="0">
              <a:spAutoFit/>
            </a:bodyPr>
            <a:lstStyle/>
            <a:p>
              <a:r>
                <a:rPr lang="es-MX" sz="4200" dirty="0">
                  <a:solidFill>
                    <a:schemeClr val="bg1"/>
                  </a:solidFill>
                  <a:latin typeface="Segoe UI Semibold" panose="020B0702040204020203" pitchFamily="34" charset="0"/>
                  <a:cs typeface="Segoe UI Semibold" panose="020B0702040204020203" pitchFamily="34" charset="0"/>
                </a:rPr>
                <a:t>My Digital Language </a:t>
              </a:r>
            </a:p>
            <a:p>
              <a:r>
                <a:rPr lang="es-MX" sz="4200" dirty="0">
                  <a:solidFill>
                    <a:schemeClr val="bg1"/>
                  </a:solidFill>
                  <a:latin typeface="Segoe UI Semibold" panose="020B0702040204020203" pitchFamily="34" charset="0"/>
                  <a:cs typeface="Segoe UI Semibold" panose="020B0702040204020203" pitchFamily="34" charset="0"/>
                </a:rPr>
                <a:t>Portfolio II</a:t>
              </a:r>
            </a:p>
            <a:p>
              <a:r>
                <a:rPr lang="es-MX" sz="3400" dirty="0">
                  <a:solidFill>
                    <a:srgbClr val="E8C944"/>
                  </a:solidFill>
                  <a:latin typeface="Segoe UI" panose="020B0502040204020203" pitchFamily="34" charset="0"/>
                  <a:cs typeface="Segoe UI" panose="020B0502040204020203" pitchFamily="34" charset="0"/>
                </a:rPr>
                <a:t>Centro de Idiomas</a:t>
              </a:r>
            </a:p>
            <a:p>
              <a:endParaRPr lang="es-MX" sz="3600" dirty="0">
                <a:solidFill>
                  <a:schemeClr val="bg2">
                    <a:lumMod val="25000"/>
                  </a:schemeClr>
                </a:solidFill>
              </a:endParaRPr>
            </a:p>
          </p:txBody>
        </p:sp>
      </p:grpSp>
      <p:sp>
        <p:nvSpPr>
          <p:cNvPr id="25" name="Rectangle 5"/>
          <p:cNvSpPr/>
          <p:nvPr/>
        </p:nvSpPr>
        <p:spPr>
          <a:xfrm>
            <a:off x="7901553" y="2317370"/>
            <a:ext cx="1960418" cy="2239357"/>
          </a:xfrm>
          <a:prstGeom prst="rect">
            <a:avLst/>
          </a:prstGeom>
          <a:gradFill flip="none" rotWithShape="1">
            <a:gsLst>
              <a:gs pos="0">
                <a:srgbClr val="891B55">
                  <a:alpha val="99000"/>
                </a:srgbClr>
              </a:gs>
              <a:gs pos="100000">
                <a:srgbClr val="891B55"/>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6" name="Rectangle 5"/>
          <p:cNvSpPr/>
          <p:nvPr/>
        </p:nvSpPr>
        <p:spPr>
          <a:xfrm>
            <a:off x="41169" y="4580399"/>
            <a:ext cx="1926000" cy="2227263"/>
          </a:xfrm>
          <a:prstGeom prst="rect">
            <a:avLst/>
          </a:prstGeom>
          <a:gradFill flip="none" rotWithShape="1">
            <a:gsLst>
              <a:gs pos="0">
                <a:srgbClr val="7C497F"/>
              </a:gs>
              <a:gs pos="100000">
                <a:srgbClr val="8D5290"/>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7" name="Rectangle 5"/>
          <p:cNvSpPr/>
          <p:nvPr/>
        </p:nvSpPr>
        <p:spPr>
          <a:xfrm>
            <a:off x="5949122" y="56295"/>
            <a:ext cx="1916857" cy="2232000"/>
          </a:xfrm>
          <a:prstGeom prst="rect">
            <a:avLst/>
          </a:prstGeom>
          <a:gradFill flip="none" rotWithShape="1">
            <a:gsLst>
              <a:gs pos="0">
                <a:srgbClr val="388886"/>
              </a:gs>
              <a:gs pos="100000">
                <a:srgbClr val="388886">
                  <a:alpha val="8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2" name="Rectangle 5"/>
          <p:cNvSpPr/>
          <p:nvPr/>
        </p:nvSpPr>
        <p:spPr>
          <a:xfrm>
            <a:off x="3986153" y="4578765"/>
            <a:ext cx="1929225" cy="2227263"/>
          </a:xfrm>
          <a:prstGeom prst="rect">
            <a:avLst/>
          </a:prstGeom>
          <a:gradFill flip="none" rotWithShape="1">
            <a:gsLst>
              <a:gs pos="0">
                <a:srgbClr val="CB8E13">
                  <a:alpha val="98824"/>
                </a:srgbClr>
              </a:gs>
              <a:gs pos="100000">
                <a:srgbClr val="CB8E13">
                  <a:alpha val="8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pic>
        <p:nvPicPr>
          <p:cNvPr id="32" name="Picture 56" descr="Imagen relacionada"/>
          <p:cNvPicPr>
            <a:picLocks noChangeAspect="1" noChangeArrowheads="1"/>
          </p:cNvPicPr>
          <p:nvPr/>
        </p:nvPicPr>
        <p:blipFill>
          <a:blip r:embed="rId2" cstate="print">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7009" y="6637579"/>
            <a:ext cx="1080000" cy="13387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woman sitting on bench white using MacBook Pro">
            <a:extLst>
              <a:ext uri="{FF2B5EF4-FFF2-40B4-BE49-F238E27FC236}">
                <a16:creationId xmlns:a16="http://schemas.microsoft.com/office/drawing/2014/main" id="{1A7240D2-8850-4F84-A38F-148B78B108ED}"/>
              </a:ext>
            </a:extLst>
          </p:cNvPr>
          <p:cNvPicPr>
            <a:picLocks noChangeAspect="1" noChangeArrowheads="1"/>
          </p:cNvPicPr>
          <p:nvPr/>
        </p:nvPicPr>
        <p:blipFill rotWithShape="1">
          <a:blip r:embed="rId4" cstate="print">
            <a:alphaModFix amt="96000"/>
            <a:extLst>
              <a:ext uri="{BEBA8EAE-BF5A-486C-A8C5-ECC9F3942E4B}">
                <a14:imgProps xmlns:a14="http://schemas.microsoft.com/office/drawing/2010/main">
                  <a14:imgLayer r:embed="rId5">
                    <a14:imgEffect>
                      <a14:brightnessContrast bright="10000" contrast="-3000"/>
                    </a14:imgEffect>
                  </a14:imgLayer>
                </a14:imgProps>
              </a:ext>
              <a:ext uri="{28A0092B-C50C-407E-A947-70E740481C1C}">
                <a14:useLocalDpi xmlns:a14="http://schemas.microsoft.com/office/drawing/2010/main" val="0"/>
              </a:ext>
            </a:extLst>
          </a:blip>
          <a:srcRect l="39449" r="2343"/>
          <a:stretch/>
        </p:blipFill>
        <p:spPr bwMode="auto">
          <a:xfrm>
            <a:off x="7904961" y="55191"/>
            <a:ext cx="1957010" cy="2232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oman using smartphone">
            <a:extLst>
              <a:ext uri="{FF2B5EF4-FFF2-40B4-BE49-F238E27FC236}">
                <a16:creationId xmlns:a16="http://schemas.microsoft.com/office/drawing/2014/main" id="{714146C3-3E89-4E0B-B443-A0884E3F1CF7}"/>
              </a:ext>
            </a:extLst>
          </p:cNvPr>
          <p:cNvPicPr>
            <a:picLocks noChangeAspect="1" noChangeArrowheads="1"/>
          </p:cNvPicPr>
          <p:nvPr/>
        </p:nvPicPr>
        <p:blipFill rotWithShape="1">
          <a:blip r:embed="rId6" cstate="print">
            <a:alphaModFix amt="96000"/>
            <a:extLst>
              <a:ext uri="{BEBA8EAE-BF5A-486C-A8C5-ECC9F3942E4B}">
                <a14:imgProps xmlns:a14="http://schemas.microsoft.com/office/drawing/2010/main">
                  <a14:imgLayer r:embed="rId7">
                    <a14:imgEffect>
                      <a14:brightnessContrast contrast="5000"/>
                    </a14:imgEffect>
                  </a14:imgLayer>
                </a14:imgProps>
              </a:ext>
              <a:ext uri="{28A0092B-C50C-407E-A947-70E740481C1C}">
                <a14:useLocalDpi xmlns:a14="http://schemas.microsoft.com/office/drawing/2010/main" val="0"/>
              </a:ext>
            </a:extLst>
          </a:blip>
          <a:srcRect t="22152" b="1680"/>
          <a:stretch/>
        </p:blipFill>
        <p:spPr bwMode="auto">
          <a:xfrm>
            <a:off x="2002649" y="4578766"/>
            <a:ext cx="1942989" cy="22284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wo men talking">
            <a:extLst>
              <a:ext uri="{FF2B5EF4-FFF2-40B4-BE49-F238E27FC236}">
                <a16:creationId xmlns:a16="http://schemas.microsoft.com/office/drawing/2014/main" id="{1A983A7F-2E9A-4D36-9945-5BDE60042E2E}"/>
              </a:ext>
            </a:extLst>
          </p:cNvPr>
          <p:cNvPicPr>
            <a:picLocks noChangeAspect="1" noChangeArrowheads="1"/>
          </p:cNvPicPr>
          <p:nvPr/>
        </p:nvPicPr>
        <p:blipFill rotWithShape="1">
          <a:blip r:embed="rId8" cstate="print">
            <a:alphaModFix amt="96000"/>
            <a:extLst>
              <a:ext uri="{BEBA8EAE-BF5A-486C-A8C5-ECC9F3942E4B}">
                <a14:imgProps xmlns:a14="http://schemas.microsoft.com/office/drawing/2010/main">
                  <a14:imgLayer r:embed="rId9">
                    <a14:imgEffect>
                      <a14:brightnessContrast bright="2000"/>
                    </a14:imgEffect>
                  </a14:imgLayer>
                </a14:imgProps>
              </a:ext>
              <a:ext uri="{28A0092B-C50C-407E-A947-70E740481C1C}">
                <a14:useLocalDpi xmlns:a14="http://schemas.microsoft.com/office/drawing/2010/main" val="0"/>
              </a:ext>
            </a:extLst>
          </a:blip>
          <a:srcRect t="5482" b="16939"/>
          <a:stretch/>
        </p:blipFill>
        <p:spPr bwMode="auto">
          <a:xfrm>
            <a:off x="5951134" y="2317370"/>
            <a:ext cx="1914846" cy="22282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n relacionada">
            <a:extLst>
              <a:ext uri="{FF2B5EF4-FFF2-40B4-BE49-F238E27FC236}">
                <a16:creationId xmlns:a16="http://schemas.microsoft.com/office/drawing/2014/main" id="{036206DA-DAE3-419C-99DA-428BBF9D7D8C}"/>
              </a:ext>
            </a:extLst>
          </p:cNvPr>
          <p:cNvPicPr>
            <a:picLocks noChangeAspect="1" noChangeArrowheads="1"/>
          </p:cNvPicPr>
          <p:nvPr/>
        </p:nvPicPr>
        <p:blipFill rotWithShape="1">
          <a:blip r:embed="rId10">
            <a:alphaModFix amt="96000"/>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val="0"/>
              </a:ext>
            </a:extLst>
          </a:blip>
          <a:srcRect t="25034" b="18321"/>
          <a:stretch/>
        </p:blipFill>
        <p:spPr bwMode="auto">
          <a:xfrm>
            <a:off x="5953986" y="4580399"/>
            <a:ext cx="3911444" cy="222562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man standing at cliff holding his camera"/>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saturation sat="85000"/>
                    </a14:imgEffect>
                    <a14:imgEffect>
                      <a14:brightnessContrast bright="3000"/>
                    </a14:imgEffect>
                  </a14:imgLayer>
                </a14:imgProps>
              </a:ext>
              <a:ext uri="{28A0092B-C50C-407E-A947-70E740481C1C}">
                <a14:useLocalDpi xmlns:a14="http://schemas.microsoft.com/office/drawing/2010/main" val="0"/>
              </a:ext>
            </a:extLst>
          </a:blip>
          <a:srcRect l="41421" r="4789" b="130"/>
          <a:stretch/>
        </p:blipFill>
        <p:spPr bwMode="auto">
          <a:xfrm>
            <a:off x="3980329" y="48989"/>
            <a:ext cx="1931975" cy="4491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91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4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Passport: </a:t>
            </a:r>
            <a:r>
              <a:rPr lang="en-US" sz="3200" dirty="0">
                <a:solidFill>
                  <a:srgbClr val="891B55"/>
                </a:solidFill>
                <a:latin typeface="Segoe UI" panose="020B0502040204020203" pitchFamily="34" charset="0"/>
                <a:cs typeface="Segoe UI" panose="020B0502040204020203" pitchFamily="34" charset="0"/>
              </a:rPr>
              <a:t>Introduction</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10</a:t>
            </a:fld>
            <a:endParaRPr lang="es-MX" dirty="0">
              <a:latin typeface="Segoe UI Semilight" panose="020B0402040204020203" pitchFamily="34" charset="0"/>
              <a:cs typeface="Segoe UI Semilight" panose="020B0402040204020203" pitchFamily="34" charset="0"/>
            </a:endParaRPr>
          </a:p>
        </p:txBody>
      </p:sp>
      <p:pic>
        <p:nvPicPr>
          <p:cNvPr id="27" name="Picture 14" descr="Imagen relacionada"/>
          <p:cNvPicPr>
            <a:picLocks noChangeAspect="1" noChangeArrowheads="1"/>
          </p:cNvPicPr>
          <p:nvPr/>
        </p:nvPicPr>
        <p:blipFill rotWithShape="1">
          <a:blip r:embed="rId6">
            <a:extLst>
              <a:ext uri="{28A0092B-C50C-407E-A947-70E740481C1C}">
                <a14:useLocalDpi xmlns:a14="http://schemas.microsoft.com/office/drawing/2010/main" val="0"/>
              </a:ext>
            </a:extLst>
          </a:blip>
          <a:srcRect l="39387" r="500"/>
          <a:stretch/>
        </p:blipFill>
        <p:spPr bwMode="auto">
          <a:xfrm>
            <a:off x="6767898" y="1761590"/>
            <a:ext cx="2656188" cy="44255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322343"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sp>
        <p:nvSpPr>
          <p:cNvPr id="16" name="Rectángulo 7">
            <a:extLst>
              <a:ext uri="{FF2B5EF4-FFF2-40B4-BE49-F238E27FC236}">
                <a16:creationId xmlns:a16="http://schemas.microsoft.com/office/drawing/2014/main" id="{EC99120B-93EB-4938-8E4D-D073EACC6D2E}"/>
              </a:ext>
            </a:extLst>
          </p:cNvPr>
          <p:cNvSpPr/>
          <p:nvPr/>
        </p:nvSpPr>
        <p:spPr>
          <a:xfrm>
            <a:off x="8296710" y="113747"/>
            <a:ext cx="324000" cy="396000"/>
          </a:xfrm>
          <a:prstGeom prst="rect">
            <a:avLst/>
          </a:prstGeom>
          <a:gradFill>
            <a:gsLst>
              <a:gs pos="0">
                <a:srgbClr val="881C55">
                  <a:alpha val="86000"/>
                </a:srgbClr>
              </a:gs>
              <a:gs pos="100000">
                <a:srgbClr val="881C55">
                  <a:alpha val="90000"/>
                </a:srgbClr>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64BDDF0C-32B9-48B8-8F56-E0312C264970}"/>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sp>
        <p:nvSpPr>
          <p:cNvPr id="14" name="Rectángulo 13">
            <a:extLst>
              <a:ext uri="{FF2B5EF4-FFF2-40B4-BE49-F238E27FC236}">
                <a16:creationId xmlns:a16="http://schemas.microsoft.com/office/drawing/2014/main" id="{3CFAC703-FC14-4BD1-90B1-A2360D870A6D}"/>
              </a:ext>
            </a:extLst>
          </p:cNvPr>
          <p:cNvSpPr/>
          <p:nvPr/>
        </p:nvSpPr>
        <p:spPr>
          <a:xfrm>
            <a:off x="632182" y="1771756"/>
            <a:ext cx="5976366" cy="2200602"/>
          </a:xfrm>
          <a:prstGeom prst="rect">
            <a:avLst/>
          </a:prstGeom>
        </p:spPr>
        <p:txBody>
          <a:bodyPr wrap="square">
            <a:spAutoFit/>
          </a:bodyPr>
          <a:lstStyle/>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The passport allows you to describe your language skills and</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competences, qualifications and intercultural experiences. It is a self-assessment</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document where you can detail your language proficiency regardless of whether</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that proficiency was attained formally or informally. You can record all the</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languages you can use in a greater or lesser extent. This may include partial</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knowledge and skills in certain languages.</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In this section you can describe information about languages you know, such as:</a:t>
            </a:r>
          </a:p>
          <a:p>
            <a:endParaRPr lang="en-US" sz="8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lvl="1"/>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1. Your level in these languages</a:t>
            </a:r>
          </a:p>
          <a:p>
            <a:pPr lvl="1"/>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2. Certificates and degrees</a:t>
            </a:r>
          </a:p>
          <a:p>
            <a:pPr lvl="1"/>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3. Your linguistic and intercultural experiences</a:t>
            </a:r>
            <a:endParaRPr lang="es-MX" sz="13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sp>
        <p:nvSpPr>
          <p:cNvPr id="15" name="Rectángulo 14">
            <a:extLst>
              <a:ext uri="{FF2B5EF4-FFF2-40B4-BE49-F238E27FC236}">
                <a16:creationId xmlns:a16="http://schemas.microsoft.com/office/drawing/2014/main" id="{A9D0467B-3A15-4E25-84E4-D5A8AB9966F7}"/>
              </a:ext>
            </a:extLst>
          </p:cNvPr>
          <p:cNvSpPr/>
          <p:nvPr/>
        </p:nvSpPr>
        <p:spPr>
          <a:xfrm>
            <a:off x="621479" y="6353557"/>
            <a:ext cx="4974103" cy="246221"/>
          </a:xfrm>
          <a:prstGeom prst="rect">
            <a:avLst/>
          </a:prstGeom>
        </p:spPr>
        <p:txBody>
          <a:bodyPr wrap="square">
            <a:spAutoFit/>
          </a:bodyPr>
          <a:lstStyle/>
          <a:p>
            <a:r>
              <a:rPr lang="en-US" sz="950" dirty="0">
                <a:solidFill>
                  <a:schemeClr val="tx1">
                    <a:lumMod val="85000"/>
                    <a:lumOff val="15000"/>
                  </a:schemeClr>
                </a:solidFill>
                <a:latin typeface="Segoe UI Semilight" panose="020B0402040204020203" pitchFamily="34" charset="0"/>
                <a:cs typeface="Segoe UI Semilight" panose="020B0402040204020203" pitchFamily="34" charset="0"/>
              </a:rPr>
              <a:t>The Language Passport: </a:t>
            </a:r>
            <a:r>
              <a:rPr lang="en-US" sz="950" dirty="0">
                <a:latin typeface="Segoe UI Semilight" panose="020B0402040204020203" pitchFamily="34" charset="0"/>
                <a:cs typeface="Segoe UI Semilight" panose="020B0402040204020203" pitchFamily="34" charset="0"/>
                <a:hlinkClick r:id="rId7"/>
              </a:rPr>
              <a:t>https://www.coe.int/en/web/portfolio/the-language-passport</a:t>
            </a:r>
            <a:r>
              <a:rPr lang="en-US" sz="950" dirty="0">
                <a:latin typeface="Segoe UI Semilight" panose="020B0402040204020203" pitchFamily="34" charset="0"/>
                <a:cs typeface="Segoe UI Semilight" panose="020B0402040204020203" pitchFamily="34" charset="0"/>
              </a:rPr>
              <a:t> </a:t>
            </a:r>
          </a:p>
        </p:txBody>
      </p:sp>
      <p:sp>
        <p:nvSpPr>
          <p:cNvPr id="18" name="Rectángulo 17">
            <a:extLst>
              <a:ext uri="{FF2B5EF4-FFF2-40B4-BE49-F238E27FC236}">
                <a16:creationId xmlns:a16="http://schemas.microsoft.com/office/drawing/2014/main" id="{CCEF36A0-ABCA-4A92-A28D-2A18B3C9FDC1}"/>
              </a:ext>
            </a:extLst>
          </p:cNvPr>
          <p:cNvSpPr/>
          <p:nvPr/>
        </p:nvSpPr>
        <p:spPr>
          <a:xfrm>
            <a:off x="630691" y="4070614"/>
            <a:ext cx="5977857" cy="2292935"/>
          </a:xfrm>
          <a:prstGeom prst="rect">
            <a:avLst/>
          </a:prstGeom>
        </p:spPr>
        <p:txBody>
          <a:bodyPr wrap="square">
            <a:spAutoFit/>
          </a:bodyPr>
          <a:lstStyle/>
          <a:p>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El pasaporte te permite describir tus habilidades y competencias</a:t>
            </a:r>
          </a:p>
          <a:p>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lingüísticas, calificaciones y experiencias interculturales. Es un documento de</a:t>
            </a:r>
          </a:p>
          <a:p>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auto-evaluación donde puedes detallar tu competencia de la lengua sin importar</a:t>
            </a:r>
          </a:p>
          <a:p>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si esa competencia se adquiriera formal o informalmente. Puedes grabar todas las lenguas que puedes utilizar de una manera más o menos extensa. Esto puede incluir conocimiento parcial y habilidades en ciertas lenguas.</a:t>
            </a:r>
          </a:p>
          <a:p>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En esta sección puedes describir las lenguas que conoces, por ejemplo:</a:t>
            </a:r>
          </a:p>
          <a:p>
            <a:endParaRPr lang="es-MX" sz="8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lvl="1"/>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1. Tu nivel de competencia en esas lenguas (CEFR)</a:t>
            </a:r>
          </a:p>
          <a:p>
            <a:pPr lvl="1"/>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2. Certificaciones y grados</a:t>
            </a:r>
          </a:p>
          <a:p>
            <a:pPr lvl="1"/>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3. Tus experiencias lingüísticas e interculturales</a:t>
            </a:r>
          </a:p>
        </p:txBody>
      </p:sp>
    </p:spTree>
    <p:extLst>
      <p:ext uri="{BB962C8B-B14F-4D97-AF65-F5344CB8AC3E}">
        <p14:creationId xmlns:p14="http://schemas.microsoft.com/office/powerpoint/2010/main" val="283116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11</a:t>
            </a:fld>
            <a:endParaRPr lang="es-MX" dirty="0">
              <a:latin typeface="Segoe UI Semilight" panose="020B0402040204020203" pitchFamily="34" charset="0"/>
              <a:cs typeface="Segoe UI Semilight" panose="020B0402040204020203" pitchFamily="34" charset="0"/>
            </a:endParaRPr>
          </a:p>
        </p:txBody>
      </p:sp>
      <p:pic>
        <p:nvPicPr>
          <p:cNvPr id="18" name="Imagen 17"/>
          <p:cNvPicPr>
            <a:picLocks noChangeAspect="1"/>
          </p:cNvPicPr>
          <p:nvPr/>
        </p:nvPicPr>
        <p:blipFill rotWithShape="1">
          <a:blip r:embed="rId6"/>
          <a:srcRect l="28448" t="54657" r="30245" b="11513"/>
          <a:stretch/>
        </p:blipFill>
        <p:spPr>
          <a:xfrm>
            <a:off x="1253932" y="3044286"/>
            <a:ext cx="7411756" cy="3132125"/>
          </a:xfrm>
          <a:prstGeom prst="rect">
            <a:avLst/>
          </a:prstGeom>
        </p:spPr>
      </p:pic>
      <p:sp>
        <p:nvSpPr>
          <p:cNvPr id="2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Passport: </a:t>
            </a:r>
            <a:r>
              <a:rPr lang="en-US" sz="3200" dirty="0">
                <a:solidFill>
                  <a:srgbClr val="891B55"/>
                </a:solidFill>
                <a:latin typeface="Segoe UI" panose="020B0502040204020203" pitchFamily="34" charset="0"/>
                <a:cs typeface="Segoe UI" panose="020B0502040204020203" pitchFamily="34" charset="0"/>
              </a:rPr>
              <a:t>My Basic Information</a:t>
            </a:r>
          </a:p>
        </p:txBody>
      </p:sp>
      <p:sp>
        <p:nvSpPr>
          <p:cNvPr id="17" name="Rectángulo 7">
            <a:extLst>
              <a:ext uri="{FF2B5EF4-FFF2-40B4-BE49-F238E27FC236}">
                <a16:creationId xmlns:a16="http://schemas.microsoft.com/office/drawing/2014/main" id="{B129BD00-DD73-4802-B4C6-7DA25FF562A2}"/>
              </a:ext>
            </a:extLst>
          </p:cNvPr>
          <p:cNvSpPr/>
          <p:nvPr/>
        </p:nvSpPr>
        <p:spPr>
          <a:xfrm>
            <a:off x="8296710" y="113747"/>
            <a:ext cx="324000" cy="396000"/>
          </a:xfrm>
          <a:prstGeom prst="rect">
            <a:avLst/>
          </a:prstGeom>
          <a:gradFill>
            <a:gsLst>
              <a:gs pos="0">
                <a:srgbClr val="881C55">
                  <a:alpha val="86000"/>
                </a:srgbClr>
              </a:gs>
              <a:gs pos="100000">
                <a:srgbClr val="881C55">
                  <a:alpha val="90000"/>
                </a:srgbClr>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TextBox 12">
            <a:extLst>
              <a:ext uri="{FF2B5EF4-FFF2-40B4-BE49-F238E27FC236}">
                <a16:creationId xmlns:a16="http://schemas.microsoft.com/office/drawing/2014/main" id="{890A168B-5852-4D26-B7C9-66FA0782C71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aphicFrame>
        <p:nvGraphicFramePr>
          <p:cNvPr id="13" name="Table 6">
            <a:extLst>
              <a:ext uri="{FF2B5EF4-FFF2-40B4-BE49-F238E27FC236}">
                <a16:creationId xmlns:a16="http://schemas.microsoft.com/office/drawing/2014/main" id="{4127864C-B940-4D73-9DC9-36A75BF5B8B3}"/>
              </a:ext>
            </a:extLst>
          </p:cNvPr>
          <p:cNvGraphicFramePr>
            <a:graphicFrameLocks noGrp="1"/>
          </p:cNvGraphicFramePr>
          <p:nvPr>
            <p:extLst>
              <p:ext uri="{D42A27DB-BD31-4B8C-83A1-F6EECF244321}">
                <p14:modId xmlns:p14="http://schemas.microsoft.com/office/powerpoint/2010/main" val="1473331834"/>
              </p:ext>
            </p:extLst>
          </p:nvPr>
        </p:nvGraphicFramePr>
        <p:xfrm>
          <a:off x="727587" y="1835520"/>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717120">
                  <a:extLst>
                    <a:ext uri="{9D8B030D-6E8A-4147-A177-3AD203B41FA5}">
                      <a16:colId xmlns:a16="http://schemas.microsoft.com/office/drawing/2014/main" val="20001"/>
                    </a:ext>
                  </a:extLst>
                </a:gridCol>
                <a:gridCol w="2927435">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100" b="0" dirty="0">
                          <a:solidFill>
                            <a:srgbClr val="552D81"/>
                          </a:solidFill>
                          <a:effectLst/>
                          <a:latin typeface="Segoe UI Semibold" panose="020B0702040204020203" pitchFamily="34" charset="0"/>
                          <a:ea typeface="Calibri" panose="020F0502020204030204" pitchFamily="34" charset="0"/>
                          <a:cs typeface="Segoe UI Semibold" panose="020B0702040204020203" pitchFamily="34" charset="0"/>
                        </a:rPr>
                        <a:t>My name is: / Mi nombre es:</a:t>
                      </a:r>
                      <a:endParaRPr lang="pt-PT" sz="1100" b="0" dirty="0">
                        <a:solidFill>
                          <a:srgbClr val="552D8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10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I live</a:t>
                      </a:r>
                      <a:r>
                        <a:rPr lang="pt-PT" sz="110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in: / Yo vivo en:</a:t>
                      </a:r>
                      <a:endParaRPr lang="pt-PT" sz="110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100" b="0" dirty="0">
                          <a:solidFill>
                            <a:srgbClr val="BE709D"/>
                          </a:solidFill>
                          <a:effectLst/>
                          <a:latin typeface="Segoe UI Semibold" panose="020B0702040204020203" pitchFamily="34" charset="0"/>
                          <a:ea typeface="Calibri" panose="020F0502020204030204" pitchFamily="34" charset="0"/>
                          <a:cs typeface="Segoe UI Semibold" panose="020B0702040204020203" pitchFamily="34" charset="0"/>
                        </a:rPr>
                        <a:t>Educational Program</a:t>
                      </a:r>
                      <a:r>
                        <a:rPr lang="pt-PT" sz="1100" b="0" baseline="0" dirty="0">
                          <a:solidFill>
                            <a:srgbClr val="BE709D"/>
                          </a:solidFill>
                          <a:effectLst/>
                          <a:latin typeface="Segoe UI Semibold" panose="020B0702040204020203" pitchFamily="34" charset="0"/>
                          <a:ea typeface="Calibri" panose="020F0502020204030204" pitchFamily="34" charset="0"/>
                          <a:cs typeface="Segoe UI Semibold" panose="020B0702040204020203" pitchFamily="34" charset="0"/>
                        </a:rPr>
                        <a:t> / Programa educativo</a:t>
                      </a:r>
                      <a:endParaRPr lang="pt-PT" sz="1100" b="0" dirty="0">
                        <a:solidFill>
                          <a:srgbClr val="BE709D"/>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100" dirty="0">
                          <a:solidFill>
                            <a:schemeClr val="tx1">
                              <a:lumMod val="85000"/>
                              <a:lumOff val="1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Fernando de </a:t>
                      </a:r>
                      <a:r>
                        <a:rPr lang="pt-PT" sz="1100" dirty="0" err="1">
                          <a:solidFill>
                            <a:schemeClr val="tx1">
                              <a:lumMod val="85000"/>
                              <a:lumOff val="1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Montanaro</a:t>
                      </a:r>
                      <a:endParaRPr lang="pt-PT" sz="1100" dirty="0">
                        <a:solidFill>
                          <a:schemeClr val="tx1">
                            <a:lumMod val="85000"/>
                            <a:lumOff val="1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100" dirty="0" err="1">
                          <a:effectLst/>
                          <a:latin typeface="Segoe UI Semilight" panose="020B0402040204020203" pitchFamily="34" charset="0"/>
                          <a:ea typeface="Calibri" panose="020F0502020204030204" pitchFamily="34" charset="0"/>
                          <a:cs typeface="Segoe UI Semilight" panose="020B0402040204020203" pitchFamily="34" charset="0"/>
                        </a:rPr>
                        <a:t>Mexico</a:t>
                      </a:r>
                      <a:r>
                        <a:rPr lang="pt-PT" sz="1100" dirty="0">
                          <a:effectLst/>
                          <a:latin typeface="Segoe UI Semilight" panose="020B0402040204020203" pitchFamily="34" charset="0"/>
                          <a:ea typeface="Calibri" panose="020F0502020204030204" pitchFamily="34" charset="0"/>
                          <a:cs typeface="Segoe UI Semilight" panose="020B0402040204020203" pitchFamily="34" charset="0"/>
                        </a:rPr>
                        <a:t> </a:t>
                      </a:r>
                      <a:r>
                        <a:rPr lang="pt-PT" sz="1100" dirty="0" err="1">
                          <a:effectLst/>
                          <a:latin typeface="Segoe UI Semilight" panose="020B0402040204020203" pitchFamily="34" charset="0"/>
                          <a:ea typeface="Calibri" panose="020F0502020204030204" pitchFamily="34" charset="0"/>
                          <a:cs typeface="Segoe UI Semilight" panose="020B0402040204020203" pitchFamily="34" charset="0"/>
                        </a:rPr>
                        <a:t>City</a:t>
                      </a:r>
                      <a:endParaRPr lang="pt-PT" sz="11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100" dirty="0">
                          <a:effectLst/>
                          <a:latin typeface="Segoe UI Semilight" panose="020B0402040204020203" pitchFamily="34" charset="0"/>
                          <a:ea typeface="Calibri" panose="020F0502020204030204" pitchFamily="34" charset="0"/>
                          <a:cs typeface="Segoe UI Semilight" panose="020B0402040204020203" pitchFamily="34" charset="0"/>
                        </a:rPr>
                        <a:t>LTEI</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4" name="Table 6">
            <a:extLst>
              <a:ext uri="{FF2B5EF4-FFF2-40B4-BE49-F238E27FC236}">
                <a16:creationId xmlns:a16="http://schemas.microsoft.com/office/drawing/2014/main" id="{D6DBFBA6-243C-43A0-A4E8-CBBD295A7E57}"/>
              </a:ext>
            </a:extLst>
          </p:cNvPr>
          <p:cNvGraphicFramePr>
            <a:graphicFrameLocks noGrp="1"/>
          </p:cNvGraphicFramePr>
          <p:nvPr>
            <p:extLst>
              <p:ext uri="{D42A27DB-BD31-4B8C-83A1-F6EECF244321}">
                <p14:modId xmlns:p14="http://schemas.microsoft.com/office/powerpoint/2010/main" val="1636892479"/>
              </p:ext>
            </p:extLst>
          </p:nvPr>
        </p:nvGraphicFramePr>
        <p:xfrm>
          <a:off x="727586" y="2428514"/>
          <a:ext cx="8466833" cy="54387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728273">
                  <a:extLst>
                    <a:ext uri="{9D8B030D-6E8A-4147-A177-3AD203B41FA5}">
                      <a16:colId xmlns:a16="http://schemas.microsoft.com/office/drawing/2014/main" val="20001"/>
                    </a:ext>
                  </a:extLst>
                </a:gridCol>
                <a:gridCol w="2916282">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10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Date of Birth / Fecha de nacimiento</a:t>
                      </a:r>
                      <a:endParaRPr lang="pt-PT" sz="110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tc>
                  <a:txBody>
                    <a:bodyPr/>
                    <a:lstStyle/>
                    <a:p>
                      <a:pPr algn="ctr">
                        <a:lnSpc>
                          <a:spcPct val="107000"/>
                        </a:lnSpc>
                        <a:spcAft>
                          <a:spcPts val="0"/>
                        </a:spcAft>
                      </a:pPr>
                      <a:r>
                        <a:rPr lang="pt-PT" sz="110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I speak / Yo hablo</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tc>
                  <a:txBody>
                    <a:bodyPr/>
                    <a:lstStyle/>
                    <a:p>
                      <a:pPr algn="ctr">
                        <a:lnSpc>
                          <a:spcPct val="107000"/>
                        </a:lnSpc>
                        <a:spcAft>
                          <a:spcPts val="0"/>
                        </a:spcAft>
                      </a:pPr>
                      <a:r>
                        <a:rPr lang="pt-PT" sz="110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Nationality / Nacionalidad</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100" dirty="0">
                          <a:effectLst/>
                          <a:latin typeface="Segoe UI Semilight" panose="020B0402040204020203" pitchFamily="34" charset="0"/>
                          <a:ea typeface="Calibri" panose="020F0502020204030204" pitchFamily="34" charset="0"/>
                          <a:cs typeface="Segoe UI Semilight" panose="020B0402040204020203" pitchFamily="34" charset="0"/>
                        </a:rPr>
                        <a:t>05 </a:t>
                      </a:r>
                      <a:r>
                        <a:rPr lang="pt-PT" sz="1100" dirty="0" err="1">
                          <a:effectLst/>
                          <a:latin typeface="Segoe UI Semilight" panose="020B0402040204020203" pitchFamily="34" charset="0"/>
                          <a:ea typeface="Calibri" panose="020F0502020204030204" pitchFamily="34" charset="0"/>
                          <a:cs typeface="Segoe UI Semilight" panose="020B0402040204020203" pitchFamily="34" charset="0"/>
                        </a:rPr>
                        <a:t>April</a:t>
                      </a:r>
                      <a:r>
                        <a:rPr lang="pt-PT" sz="1100" dirty="0">
                          <a:effectLst/>
                          <a:latin typeface="Segoe UI Semilight" panose="020B0402040204020203" pitchFamily="34" charset="0"/>
                          <a:ea typeface="Calibri" panose="020F0502020204030204" pitchFamily="34" charset="0"/>
                          <a:cs typeface="Segoe UI Semilight" panose="020B0402040204020203" pitchFamily="34" charset="0"/>
                        </a:rPr>
                        <a:t> 1980</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100" dirty="0" err="1">
                          <a:effectLst/>
                          <a:latin typeface="Segoe UI Semilight" panose="020B0402040204020203" pitchFamily="34" charset="0"/>
                          <a:ea typeface="Calibri" panose="020F0502020204030204" pitchFamily="34" charset="0"/>
                          <a:cs typeface="Segoe UI Semilight" panose="020B0402040204020203" pitchFamily="34" charset="0"/>
                        </a:rPr>
                        <a:t>Spanish</a:t>
                      </a:r>
                      <a:endParaRPr lang="pt-PT" sz="11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100" dirty="0" err="1">
                          <a:effectLst/>
                          <a:latin typeface="Segoe UI Semilight" panose="020B0402040204020203" pitchFamily="34" charset="0"/>
                          <a:ea typeface="Calibri" panose="020F0502020204030204" pitchFamily="34" charset="0"/>
                          <a:cs typeface="Segoe UI Semilight" panose="020B0402040204020203" pitchFamily="34" charset="0"/>
                        </a:rPr>
                        <a:t>Mexican</a:t>
                      </a:r>
                      <a:endParaRPr lang="pt-PT" sz="11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81290">
                <a:tc>
                  <a:txBody>
                    <a:bodyPr/>
                    <a:lstStyle/>
                    <a:p>
                      <a:pPr algn="ctr">
                        <a:lnSpc>
                          <a:spcPct val="107000"/>
                        </a:lnSpc>
                        <a:spcAft>
                          <a:spcPts val="0"/>
                        </a:spcAft>
                      </a:pPr>
                      <a:endParaRPr lang="pt-PT" sz="11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pt-PT" sz="11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pt-PT" sz="11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7597336"/>
                  </a:ext>
                </a:extLst>
              </a:tr>
            </a:tbl>
          </a:graphicData>
        </a:graphic>
      </p:graphicFrame>
    </p:spTree>
    <p:extLst>
      <p:ext uri="{BB962C8B-B14F-4D97-AF65-F5344CB8AC3E}">
        <p14:creationId xmlns:p14="http://schemas.microsoft.com/office/powerpoint/2010/main" val="334340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12</a:t>
            </a:fld>
            <a:endParaRPr lang="es-MX" dirty="0">
              <a:latin typeface="Segoe UI Semilight" panose="020B0402040204020203" pitchFamily="34" charset="0"/>
              <a:cs typeface="Segoe UI Semilight" panose="020B0402040204020203" pitchFamily="34" charset="0"/>
            </a:endParaRPr>
          </a:p>
        </p:txBody>
      </p:sp>
      <p:sp>
        <p:nvSpPr>
          <p:cNvPr id="34" name="TextBox 10"/>
          <p:cNvSpPr txBox="1"/>
          <p:nvPr/>
        </p:nvSpPr>
        <p:spPr>
          <a:xfrm>
            <a:off x="607830" y="915269"/>
            <a:ext cx="8730133"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Passport: </a:t>
            </a:r>
            <a:r>
              <a:rPr lang="en-US" sz="3200" dirty="0">
                <a:solidFill>
                  <a:srgbClr val="891B55"/>
                </a:solidFill>
                <a:latin typeface="Segoe UI" panose="020B0502040204020203" pitchFamily="34" charset="0"/>
                <a:cs typeface="Segoe UI" panose="020B0502040204020203" pitchFamily="34" charset="0"/>
              </a:rPr>
              <a:t>What I Speak and Where</a:t>
            </a:r>
          </a:p>
        </p:txBody>
      </p:sp>
      <p:sp>
        <p:nvSpPr>
          <p:cNvPr id="16" name="Rectángulo 7">
            <a:extLst>
              <a:ext uri="{FF2B5EF4-FFF2-40B4-BE49-F238E27FC236}">
                <a16:creationId xmlns:a16="http://schemas.microsoft.com/office/drawing/2014/main" id="{56F4DD28-11C9-4F4E-8B1C-06F017F16B4D}"/>
              </a:ext>
            </a:extLst>
          </p:cNvPr>
          <p:cNvSpPr/>
          <p:nvPr/>
        </p:nvSpPr>
        <p:spPr>
          <a:xfrm>
            <a:off x="8296710" y="113747"/>
            <a:ext cx="324000" cy="396000"/>
          </a:xfrm>
          <a:prstGeom prst="rect">
            <a:avLst/>
          </a:prstGeom>
          <a:gradFill>
            <a:gsLst>
              <a:gs pos="0">
                <a:srgbClr val="881C55">
                  <a:alpha val="86000"/>
                </a:srgbClr>
              </a:gs>
              <a:gs pos="100000">
                <a:srgbClr val="881C55">
                  <a:alpha val="90000"/>
                </a:srgbClr>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DB45ADE9-BAEC-4291-BAA3-0D7FA23B248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sp>
        <p:nvSpPr>
          <p:cNvPr id="11" name="Rectangle 1">
            <a:extLst>
              <a:ext uri="{FF2B5EF4-FFF2-40B4-BE49-F238E27FC236}">
                <a16:creationId xmlns:a16="http://schemas.microsoft.com/office/drawing/2014/main" id="{38F97B4B-8379-4CFD-8308-34C60D39C072}"/>
              </a:ext>
            </a:extLst>
          </p:cNvPr>
          <p:cNvSpPr/>
          <p:nvPr/>
        </p:nvSpPr>
        <p:spPr>
          <a:xfrm>
            <a:off x="637514" y="1728388"/>
            <a:ext cx="8850526" cy="290849"/>
          </a:xfrm>
          <a:prstGeom prst="rect">
            <a:avLst/>
          </a:prstGeom>
        </p:spPr>
        <p:txBody>
          <a:bodyPr wrap="square">
            <a:spAutoFit/>
          </a:bodyPr>
          <a:lstStyle/>
          <a:p>
            <a:r>
              <a:rPr lang="en-GB" sz="1300" dirty="0">
                <a:latin typeface="Segoe UI Semilight" panose="020B0402040204020203" pitchFamily="34" charset="0"/>
                <a:cs typeface="Segoe UI Semilight" panose="020B0402040204020203" pitchFamily="34" charset="0"/>
              </a:rPr>
              <a:t>In this section, you’ll write a brief description of the languages you speak with the places you learnt and practised them.</a:t>
            </a:r>
          </a:p>
        </p:txBody>
      </p:sp>
      <p:graphicFrame>
        <p:nvGraphicFramePr>
          <p:cNvPr id="13" name="Table 76">
            <a:extLst>
              <a:ext uri="{FF2B5EF4-FFF2-40B4-BE49-F238E27FC236}">
                <a16:creationId xmlns:a16="http://schemas.microsoft.com/office/drawing/2014/main" id="{CA8AF36A-B89E-4DB9-B1CD-51307ADE106A}"/>
              </a:ext>
            </a:extLst>
          </p:cNvPr>
          <p:cNvGraphicFramePr>
            <a:graphicFrameLocks noGrp="1"/>
          </p:cNvGraphicFramePr>
          <p:nvPr>
            <p:extLst>
              <p:ext uri="{D42A27DB-BD31-4B8C-83A1-F6EECF244321}">
                <p14:modId xmlns:p14="http://schemas.microsoft.com/office/powerpoint/2010/main" val="652008038"/>
              </p:ext>
            </p:extLst>
          </p:nvPr>
        </p:nvGraphicFramePr>
        <p:xfrm>
          <a:off x="739322" y="2074816"/>
          <a:ext cx="8448923" cy="4198238"/>
        </p:xfrm>
        <a:graphic>
          <a:graphicData uri="http://schemas.openxmlformats.org/drawingml/2006/table">
            <a:tbl>
              <a:tblPr firstRow="1" bandRow="1"/>
              <a:tblGrid>
                <a:gridCol w="1641928">
                  <a:extLst>
                    <a:ext uri="{9D8B030D-6E8A-4147-A177-3AD203B41FA5}">
                      <a16:colId xmlns:a16="http://schemas.microsoft.com/office/drawing/2014/main" val="20000"/>
                    </a:ext>
                  </a:extLst>
                </a:gridCol>
                <a:gridCol w="1609725">
                  <a:extLst>
                    <a:ext uri="{9D8B030D-6E8A-4147-A177-3AD203B41FA5}">
                      <a16:colId xmlns:a16="http://schemas.microsoft.com/office/drawing/2014/main" val="20001"/>
                    </a:ext>
                  </a:extLst>
                </a:gridCol>
                <a:gridCol w="169545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87320">
                  <a:extLst>
                    <a:ext uri="{9D8B030D-6E8A-4147-A177-3AD203B41FA5}">
                      <a16:colId xmlns:a16="http://schemas.microsoft.com/office/drawing/2014/main" val="20004"/>
                    </a:ext>
                  </a:extLst>
                </a:gridCol>
              </a:tblGrid>
              <a:tr h="303758">
                <a:tc>
                  <a:txBody>
                    <a:bodyPr/>
                    <a:lstStyle/>
                    <a:p>
                      <a:pPr>
                        <a:lnSpc>
                          <a:spcPct val="107000"/>
                        </a:lnSpc>
                      </a:pPr>
                      <a:endParaRPr lang="pt-PT" sz="1100" b="0" dirty="0">
                        <a:solidFill>
                          <a:schemeClr val="bg2">
                            <a:lumMod val="25000"/>
                          </a:schemeClr>
                        </a:solidFill>
                        <a:effectLst/>
                        <a:latin typeface="Segoe UI Semibold" panose="020B0702040204020203" pitchFamily="34" charset="0"/>
                        <a:cs typeface="Segoe UI Semibold" panose="020B0702040204020203" pitchFamily="34" charset="0"/>
                      </a:endParaRPr>
                    </a:p>
                  </a:txBody>
                  <a:tcPr marL="40885" marR="40885" marT="20442" marB="2044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es-MX" sz="1100" b="0" dirty="0">
                          <a:solidFill>
                            <a:srgbClr val="552D81"/>
                          </a:solidFill>
                          <a:effectLst/>
                          <a:latin typeface="Segoe UI Semibold" panose="020B0702040204020203" pitchFamily="34" charset="0"/>
                          <a:ea typeface="Times New Roman" panose="02020603050405020304" pitchFamily="18" charset="0"/>
                          <a:cs typeface="Segoe UI Semibold" panose="020B0702040204020203" pitchFamily="34" charset="0"/>
                        </a:rPr>
                        <a:t>Spanish / Español</a:t>
                      </a:r>
                      <a:endParaRPr lang="pt-PT" sz="1100" b="0" dirty="0">
                        <a:solidFill>
                          <a:srgbClr val="552D81"/>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885" marR="40885" marT="20442" marB="2044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es-MX" sz="1100" b="0" dirty="0">
                          <a:solidFill>
                            <a:srgbClr val="9F1F63"/>
                          </a:solidFill>
                          <a:effectLst/>
                          <a:latin typeface="Segoe UI Semibold" panose="020B0702040204020203" pitchFamily="34" charset="0"/>
                          <a:ea typeface="Times New Roman" panose="02020603050405020304" pitchFamily="18" charset="0"/>
                          <a:cs typeface="Segoe UI Semibold" panose="020B0702040204020203" pitchFamily="34" charset="0"/>
                        </a:rPr>
                        <a:t>English / Inglés</a:t>
                      </a:r>
                      <a:endParaRPr lang="pt-PT" sz="1100" b="0" dirty="0">
                        <a:solidFill>
                          <a:srgbClr val="9F1F63"/>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885" marR="40885" marT="20442" marB="2044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en-US" sz="1100" b="0" dirty="0">
                          <a:solidFill>
                            <a:srgbClr val="E4BD2C"/>
                          </a:solidFill>
                          <a:effectLst/>
                          <a:latin typeface="Segoe UI Semibold" panose="020B0702040204020203" pitchFamily="34" charset="0"/>
                          <a:ea typeface="Times New Roman" panose="02020603050405020304" pitchFamily="18" charset="0"/>
                          <a:cs typeface="Segoe UI Semibold" panose="020B0702040204020203" pitchFamily="34" charset="0"/>
                        </a:rPr>
                        <a:t>Other</a:t>
                      </a:r>
                      <a:r>
                        <a:rPr lang="en-US" sz="1100" b="0" baseline="0" dirty="0">
                          <a:solidFill>
                            <a:srgbClr val="E4BD2C"/>
                          </a:solidFill>
                          <a:effectLst/>
                          <a:latin typeface="Segoe UI Semibold" panose="020B0702040204020203" pitchFamily="34" charset="0"/>
                          <a:ea typeface="Times New Roman" panose="02020603050405020304" pitchFamily="18" charset="0"/>
                          <a:cs typeface="Segoe UI Semibold" panose="020B0702040204020203" pitchFamily="34" charset="0"/>
                        </a:rPr>
                        <a:t> / Otro</a:t>
                      </a:r>
                      <a:endParaRPr lang="pt-PT" sz="1100" b="0" dirty="0">
                        <a:solidFill>
                          <a:srgbClr val="E4BD2C"/>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885" marR="40885" marT="20442" marB="2044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es-MX" sz="1100" b="0" dirty="0">
                          <a:solidFill>
                            <a:srgbClr val="388A88"/>
                          </a:solidFill>
                          <a:effectLst/>
                          <a:latin typeface="Segoe UI Semibold" panose="020B0702040204020203" pitchFamily="34" charset="0"/>
                          <a:ea typeface="Times New Roman" panose="02020603050405020304" pitchFamily="18" charset="0"/>
                          <a:cs typeface="Segoe UI Semibold" panose="020B0702040204020203" pitchFamily="34" charset="0"/>
                        </a:rPr>
                        <a:t>Other / Otro</a:t>
                      </a:r>
                      <a:endParaRPr lang="pt-PT" sz="1100" b="0" dirty="0">
                        <a:solidFill>
                          <a:srgbClr val="388A88"/>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885" marR="40885" marT="20442" marB="2044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760906">
                <a:tc>
                  <a:txBody>
                    <a:bodyPr/>
                    <a:lstStyle/>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With my friends</a:t>
                      </a:r>
                      <a:r>
                        <a:rPr lang="es-MX"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and family I speak</a:t>
                      </a: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Con mis amigos y familiares hablo</a:t>
                      </a:r>
                      <a:endPar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spcAft>
                          <a:spcPts val="0"/>
                        </a:spcAft>
                      </a:pPr>
                      <a:r>
                        <a:rPr lang="es-MX"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Spanish</a:t>
                      </a:r>
                      <a:endPar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spcAft>
                          <a:spcPts val="0"/>
                        </a:spcAft>
                      </a:pPr>
                      <a:r>
                        <a:rPr lang="es-MX"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endPar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spcAft>
                          <a:spcPts val="0"/>
                        </a:spcAft>
                      </a:pPr>
                      <a:r>
                        <a:rPr lang="es-MX"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endPar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spcAft>
                          <a:spcPts val="0"/>
                        </a:spcAft>
                      </a:pPr>
                      <a:r>
                        <a:rPr lang="es-MX"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endPar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232396">
                <a:tc>
                  <a:txBody>
                    <a:bodyPr/>
                    <a:lstStyle/>
                    <a:p>
                      <a:pPr>
                        <a:lnSpc>
                          <a:spcPct val="107000"/>
                        </a:lnSpc>
                        <a:spcAft>
                          <a:spcPts val="0"/>
                        </a:spcAft>
                      </a:pPr>
                      <a:r>
                        <a:rPr lang="en-US"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In courses</a:t>
                      </a:r>
                    </a:p>
                    <a:p>
                      <a:pPr>
                        <a:lnSpc>
                          <a:spcPct val="107000"/>
                        </a:lnSpc>
                        <a:spcAft>
                          <a:spcPts val="0"/>
                        </a:spcAft>
                      </a:pPr>
                      <a:r>
                        <a:rPr lang="en-US"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in language schools</a:t>
                      </a:r>
                    </a:p>
                    <a:p>
                      <a:pPr>
                        <a:lnSpc>
                          <a:spcPct val="107000"/>
                        </a:lnSpc>
                        <a:spcAft>
                          <a:spcPts val="0"/>
                        </a:spcAft>
                      </a:pPr>
                      <a:r>
                        <a:rPr lang="en-US"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in my hometown /</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En cursos en escuelas</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de lenguas en mi</a:t>
                      </a:r>
                      <a:r>
                        <a:rPr lang="es-MX"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a:t>
                      </a: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ciudad</a:t>
                      </a:r>
                      <a:endPar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spcAft>
                          <a:spcPts val="0"/>
                        </a:spcAft>
                      </a:pPr>
                      <a:r>
                        <a:rPr lang="pt-PT" sz="1100" b="0" dirty="0" err="1">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Spanish</a:t>
                      </a:r>
                      <a:endPar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0" marR="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spcAft>
                          <a:spcPts val="0"/>
                        </a:spcAft>
                      </a:pPr>
                      <a:r>
                        <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txBody>
                  <a:tcPr marL="0" marR="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spcAft>
                          <a:spcPts val="0"/>
                        </a:spcAft>
                      </a:pPr>
                      <a:r>
                        <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txBody>
                  <a:tcPr marL="0" marR="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spcAft>
                          <a:spcPts val="0"/>
                        </a:spcAft>
                      </a:pPr>
                      <a:r>
                        <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txBody>
                  <a:tcPr marL="0" marR="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971294">
                <a:tc>
                  <a:txBody>
                    <a:bodyPr/>
                    <a:lstStyle/>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On trips or time</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in</a:t>
                      </a:r>
                      <a:r>
                        <a:rPr lang="es-MX"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other countries</a:t>
                      </a: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 </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En viajes o estancias</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en otros países</a:t>
                      </a:r>
                      <a:endPar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pPr>
                      <a:r>
                        <a:rPr lang="pt-PT" sz="1100" b="0" dirty="0" err="1">
                          <a:solidFill>
                            <a:schemeClr val="bg2">
                              <a:lumMod val="25000"/>
                            </a:schemeClr>
                          </a:solidFill>
                          <a:effectLst/>
                          <a:latin typeface="Segoe UI Semilight" panose="020B0402040204020203" pitchFamily="34" charset="0"/>
                          <a:cs typeface="Segoe UI Semilight" panose="020B0402040204020203" pitchFamily="34" charset="0"/>
                        </a:rPr>
                        <a:t>Spanish</a:t>
                      </a:r>
                      <a:endParaRPr lang="pt-PT" sz="1100" b="0" dirty="0">
                        <a:solidFill>
                          <a:schemeClr val="bg2">
                            <a:lumMod val="25000"/>
                          </a:schemeClr>
                        </a:solidFill>
                        <a:effectLst/>
                        <a:latin typeface="Segoe UI Semilight" panose="020B0402040204020203" pitchFamily="34" charset="0"/>
                        <a:cs typeface="Segoe UI Semilight" panose="020B04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31613">
                <a:tc>
                  <a:txBody>
                    <a:bodyPr/>
                    <a:lstStyle/>
                    <a:p>
                      <a:pPr>
                        <a:lnSpc>
                          <a:spcPct val="107000"/>
                        </a:lnSpc>
                        <a:spcAft>
                          <a:spcPts val="0"/>
                        </a:spcAft>
                      </a:pPr>
                      <a:r>
                        <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Other</a:t>
                      </a:r>
                      <a:r>
                        <a:rPr lang="pt-PT"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places, people or experiences </a:t>
                      </a:r>
                      <a:r>
                        <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a:t>
                      </a:r>
                    </a:p>
                    <a:p>
                      <a:pPr>
                        <a:lnSpc>
                          <a:spcPct val="107000"/>
                        </a:lnSpc>
                        <a:spcAft>
                          <a:spcPts val="0"/>
                        </a:spcAft>
                      </a:pPr>
                      <a:r>
                        <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Otros</a:t>
                      </a:r>
                      <a:r>
                        <a:rPr lang="pt-PT"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lugares, personas o experiencias</a:t>
                      </a:r>
                    </a:p>
                    <a:p>
                      <a:pPr>
                        <a:lnSpc>
                          <a:spcPct val="107000"/>
                        </a:lnSpc>
                        <a:spcAft>
                          <a:spcPts val="0"/>
                        </a:spcAft>
                      </a:pPr>
                      <a:endParaRPr lang="pt-PT"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pPr>
                      <a:r>
                        <a:rPr lang="pt-PT" sz="1100" b="0" dirty="0" err="1">
                          <a:solidFill>
                            <a:schemeClr val="bg2">
                              <a:lumMod val="25000"/>
                            </a:schemeClr>
                          </a:solidFill>
                          <a:effectLst/>
                          <a:latin typeface="Segoe UI Semilight" panose="020B0402040204020203" pitchFamily="34" charset="0"/>
                          <a:cs typeface="Segoe UI Semilight" panose="020B0402040204020203" pitchFamily="34" charset="0"/>
                        </a:rPr>
                        <a:t>Spanish</a:t>
                      </a:r>
                      <a:endParaRPr lang="pt-PT" sz="1100" b="0" dirty="0">
                        <a:solidFill>
                          <a:schemeClr val="bg2">
                            <a:lumMod val="25000"/>
                          </a:schemeClr>
                        </a:solidFill>
                        <a:effectLst/>
                        <a:latin typeface="Segoe UI Semilight" panose="020B0402040204020203" pitchFamily="34" charset="0"/>
                        <a:cs typeface="Segoe UI Semilight" panose="020B04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1271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13</a:t>
            </a:fld>
            <a:endParaRPr lang="es-MX" dirty="0">
              <a:latin typeface="Segoe UI Semilight" panose="020B0402040204020203" pitchFamily="34" charset="0"/>
              <a:cs typeface="Segoe UI Semilight" panose="020B0402040204020203" pitchFamily="34" charset="0"/>
            </a:endParaRPr>
          </a:p>
        </p:txBody>
      </p:sp>
      <p:sp>
        <p:nvSpPr>
          <p:cNvPr id="11" name="TextBox 10"/>
          <p:cNvSpPr txBox="1"/>
          <p:nvPr/>
        </p:nvSpPr>
        <p:spPr>
          <a:xfrm>
            <a:off x="607831" y="915269"/>
            <a:ext cx="8355194"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Passport: </a:t>
            </a:r>
            <a:r>
              <a:rPr lang="en-US" sz="3200" dirty="0">
                <a:solidFill>
                  <a:srgbClr val="891B55"/>
                </a:solidFill>
                <a:latin typeface="Segoe UI" panose="020B0502040204020203" pitchFamily="34" charset="0"/>
                <a:cs typeface="Segoe UI" panose="020B0502040204020203" pitchFamily="34" charset="0"/>
              </a:rPr>
              <a:t>First Levels of CEFR</a:t>
            </a:r>
          </a:p>
        </p:txBody>
      </p:sp>
      <p:sp>
        <p:nvSpPr>
          <p:cNvPr id="18" name="Rectángulo 7">
            <a:extLst>
              <a:ext uri="{FF2B5EF4-FFF2-40B4-BE49-F238E27FC236}">
                <a16:creationId xmlns:a16="http://schemas.microsoft.com/office/drawing/2014/main" id="{324ABF8C-A865-45F5-B8FF-C0EC49D021D2}"/>
              </a:ext>
            </a:extLst>
          </p:cNvPr>
          <p:cNvSpPr/>
          <p:nvPr/>
        </p:nvSpPr>
        <p:spPr>
          <a:xfrm>
            <a:off x="8296710" y="113747"/>
            <a:ext cx="324000" cy="396000"/>
          </a:xfrm>
          <a:prstGeom prst="rect">
            <a:avLst/>
          </a:prstGeom>
          <a:gradFill>
            <a:gsLst>
              <a:gs pos="0">
                <a:srgbClr val="881C55">
                  <a:alpha val="86000"/>
                </a:srgbClr>
              </a:gs>
              <a:gs pos="100000">
                <a:srgbClr val="881C55">
                  <a:alpha val="90000"/>
                </a:srgbClr>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9" name="TextBox 12">
            <a:extLst>
              <a:ext uri="{FF2B5EF4-FFF2-40B4-BE49-F238E27FC236}">
                <a16:creationId xmlns:a16="http://schemas.microsoft.com/office/drawing/2014/main" id="{2B9392EA-CE1D-4CAA-9AEB-844AC050B8D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sp>
        <p:nvSpPr>
          <p:cNvPr id="14" name="Rectangle 12">
            <a:extLst>
              <a:ext uri="{FF2B5EF4-FFF2-40B4-BE49-F238E27FC236}">
                <a16:creationId xmlns:a16="http://schemas.microsoft.com/office/drawing/2014/main" id="{D077BB76-A211-428E-A12B-5C50F8B49323}"/>
              </a:ext>
            </a:extLst>
          </p:cNvPr>
          <p:cNvSpPr/>
          <p:nvPr/>
        </p:nvSpPr>
        <p:spPr>
          <a:xfrm>
            <a:off x="637870" y="6431510"/>
            <a:ext cx="6800160" cy="238527"/>
          </a:xfrm>
          <a:prstGeom prst="rect">
            <a:avLst/>
          </a:prstGeom>
        </p:spPr>
        <p:txBody>
          <a:bodyPr wrap="square">
            <a:spAutoFit/>
          </a:bodyPr>
          <a:lstStyle/>
          <a:p>
            <a:r>
              <a:rPr lang="en-GB" sz="950" dirty="0">
                <a:solidFill>
                  <a:schemeClr val="tx1">
                    <a:lumMod val="85000"/>
                    <a:lumOff val="15000"/>
                  </a:schemeClr>
                </a:solidFill>
                <a:latin typeface="Segoe UI Semilight" panose="020B0402040204020203" pitchFamily="34" charset="0"/>
                <a:cs typeface="Segoe UI Semilight" panose="020B0402040204020203" pitchFamily="34" charset="0"/>
              </a:rPr>
              <a:t>Complete self-assessment grid: </a:t>
            </a:r>
            <a:r>
              <a:rPr lang="en-GB" sz="950" dirty="0">
                <a:latin typeface="Segoe UI Semilight" panose="020B0402040204020203" pitchFamily="34" charset="0"/>
                <a:cs typeface="Segoe UI Semilight" panose="020B0402040204020203" pitchFamily="34" charset="0"/>
                <a:hlinkClick r:id="rId5"/>
              </a:rPr>
              <a:t>https://europass.cedefop.europa.eu/sites/default/files/cefr-en.pdf</a:t>
            </a:r>
            <a:r>
              <a:rPr lang="en-GB" sz="950" dirty="0">
                <a:latin typeface="Segoe UI Semilight" panose="020B0402040204020203" pitchFamily="34" charset="0"/>
                <a:cs typeface="Segoe UI Semilight" panose="020B0402040204020203" pitchFamily="34" charset="0"/>
              </a:rPr>
              <a:t>  </a:t>
            </a:r>
          </a:p>
        </p:txBody>
      </p:sp>
      <p:sp>
        <p:nvSpPr>
          <p:cNvPr id="15" name="Rectangle 1">
            <a:extLst>
              <a:ext uri="{FF2B5EF4-FFF2-40B4-BE49-F238E27FC236}">
                <a16:creationId xmlns:a16="http://schemas.microsoft.com/office/drawing/2014/main" id="{495517F5-1D43-4ECA-8231-50BA8A5C5188}"/>
              </a:ext>
            </a:extLst>
          </p:cNvPr>
          <p:cNvSpPr/>
          <p:nvPr/>
        </p:nvSpPr>
        <p:spPr>
          <a:xfrm>
            <a:off x="618464" y="1728388"/>
            <a:ext cx="8850526" cy="290849"/>
          </a:xfrm>
          <a:prstGeom prst="rect">
            <a:avLst/>
          </a:prstGeom>
        </p:spPr>
        <p:txBody>
          <a:bodyPr wrap="square">
            <a:spAutoFit/>
          </a:bodyPr>
          <a:lstStyle/>
          <a:p>
            <a:r>
              <a:rPr lang="en-GB" sz="1290" dirty="0">
                <a:latin typeface="Segoe UI Semilight" panose="020B0402040204020203" pitchFamily="34" charset="0"/>
                <a:cs typeface="Segoe UI Semilight" panose="020B0402040204020203" pitchFamily="34" charset="0"/>
              </a:rPr>
              <a:t>Read and reflect on your current ability in first three levels of The Common European Framework of Reference (CEFR).</a:t>
            </a:r>
          </a:p>
        </p:txBody>
      </p:sp>
      <p:graphicFrame>
        <p:nvGraphicFramePr>
          <p:cNvPr id="13" name="Tabla 49">
            <a:extLst>
              <a:ext uri="{FF2B5EF4-FFF2-40B4-BE49-F238E27FC236}">
                <a16:creationId xmlns:a16="http://schemas.microsoft.com/office/drawing/2014/main" id="{1156D2C4-BF06-4AEE-A2AE-430CE2C7084B}"/>
              </a:ext>
            </a:extLst>
          </p:cNvPr>
          <p:cNvGraphicFramePr>
            <a:graphicFrameLocks noGrp="1"/>
          </p:cNvGraphicFramePr>
          <p:nvPr/>
        </p:nvGraphicFramePr>
        <p:xfrm>
          <a:off x="731475" y="2135103"/>
          <a:ext cx="8446138" cy="4085030"/>
        </p:xfrm>
        <a:graphic>
          <a:graphicData uri="http://schemas.openxmlformats.org/drawingml/2006/table">
            <a:tbl>
              <a:tblPr>
                <a:tableStyleId>{5C22544A-7EE6-4342-B048-85BDC9FD1C3A}</a:tableStyleId>
              </a:tblPr>
              <a:tblGrid>
                <a:gridCol w="945430">
                  <a:extLst>
                    <a:ext uri="{9D8B030D-6E8A-4147-A177-3AD203B41FA5}">
                      <a16:colId xmlns:a16="http://schemas.microsoft.com/office/drawing/2014/main" val="20000"/>
                    </a:ext>
                  </a:extLst>
                </a:gridCol>
                <a:gridCol w="1015991">
                  <a:extLst>
                    <a:ext uri="{9D8B030D-6E8A-4147-A177-3AD203B41FA5}">
                      <a16:colId xmlns:a16="http://schemas.microsoft.com/office/drawing/2014/main" val="20001"/>
                    </a:ext>
                  </a:extLst>
                </a:gridCol>
                <a:gridCol w="6484717">
                  <a:extLst>
                    <a:ext uri="{9D8B030D-6E8A-4147-A177-3AD203B41FA5}">
                      <a16:colId xmlns:a16="http://schemas.microsoft.com/office/drawing/2014/main" val="20002"/>
                    </a:ext>
                  </a:extLst>
                </a:gridCol>
              </a:tblGrid>
              <a:tr h="241024">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rPr>
                        <a:t>Level group</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Level</a:t>
                      </a:r>
                      <a:endPar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7000"/>
                        </a:lnSpc>
                        <a:spcAft>
                          <a:spcPts val="0"/>
                        </a:spcAft>
                      </a:pPr>
                      <a:r>
                        <a:rPr lang="pt-PT"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Description</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000"/>
                  </a:ext>
                </a:extLst>
              </a:tr>
              <a:tr h="1254872">
                <a:tc rowSpan="2">
                  <a:txBody>
                    <a:bodyPr/>
                    <a:lstStyle/>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A</a:t>
                      </a:r>
                    </a:p>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Basic user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A1</a:t>
                      </a:r>
                    </a:p>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Breakthrough or Beginner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Can understand and use familiar everyday expressions and very basic phrases aimed</a:t>
                      </a: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at the satisfaction of needs of a concrete type.</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Can introduce themselves and others and can ask and answer questions about personal details such as where he/she lives, people they know and things they have.</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Can interact in a simple way provided the other person talks slowly and clearly and</a:t>
                      </a: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is prepared to help.</a:t>
                      </a:r>
                      <a:endParaRPr lang="en-US" sz="100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9764">
                <a:tc vMerge="1">
                  <a:txBody>
                    <a:bodyPr/>
                    <a:lstStyle/>
                    <a:p>
                      <a:pPr marL="63500" algn="ctr">
                        <a:lnSpc>
                          <a:spcPct val="107000"/>
                        </a:lnSpc>
                        <a:spcAft>
                          <a:spcPts val="0"/>
                        </a:spcAft>
                      </a:pPr>
                      <a:endParaRPr lang="en-US" sz="850" dirty="0">
                        <a:solidFill>
                          <a:srgbClr val="7D76B4"/>
                        </a:solidFill>
                        <a:effectLst/>
                        <a:latin typeface="Segoe UI Semibold" panose="020B0702040204020203" pitchFamily="34"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A2</a:t>
                      </a:r>
                    </a:p>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Waystage or Elementary</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understand sentences and frequently used expressions related to areas of most immediate relevance (e.g. very basic personal and family information, shopping, local geography, employment).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communicate in simple and routine tasks requiring a simple and direct exchange of information on familiar and routine matters.</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describe in simple terms aspects of their background, immediate environment</a:t>
                      </a: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and matters in areas of immediate need.</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002"/>
                  </a:ext>
                </a:extLst>
              </a:tr>
              <a:tr h="1315130">
                <a:tc>
                  <a:txBody>
                    <a:bodyPr/>
                    <a:lstStyle/>
                    <a:p>
                      <a:pPr marL="63500" algn="ctr">
                        <a:lnSpc>
                          <a:spcPct val="107000"/>
                        </a:lnSpc>
                        <a:spcAft>
                          <a:spcPts val="0"/>
                        </a:spcAft>
                      </a:pPr>
                      <a:r>
                        <a:rPr lang="pt-PT" sz="1000" dirty="0">
                          <a:solidFill>
                            <a:srgbClr val="7D76B4"/>
                          </a:solidFill>
                          <a:effectLst/>
                          <a:latin typeface="Segoe UI Semibold" panose="020B0702040204020203" pitchFamily="34" charset="0"/>
                          <a:cs typeface="Segoe UI Semibold" panose="020B0702040204020203" pitchFamily="34" charset="0"/>
                        </a:rPr>
                        <a:t>B</a:t>
                      </a:r>
                    </a:p>
                    <a:p>
                      <a:pPr marL="63500" algn="ctr">
                        <a:lnSpc>
                          <a:spcPct val="107000"/>
                        </a:lnSpc>
                        <a:spcAft>
                          <a:spcPts val="0"/>
                        </a:spcAft>
                      </a:pPr>
                      <a:r>
                        <a:rPr lang="pt-PT" sz="1000" dirty="0">
                          <a:solidFill>
                            <a:srgbClr val="7D76B4"/>
                          </a:solidFill>
                          <a:effectLst/>
                          <a:latin typeface="Segoe UI Semibold" panose="020B0702040204020203" pitchFamily="34" charset="0"/>
                          <a:cs typeface="Segoe UI Semibold" panose="020B0702040204020203" pitchFamily="34" charset="0"/>
                        </a:rPr>
                        <a:t>Independent user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B1</a:t>
                      </a:r>
                    </a:p>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Threshold or Intermediate</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understand the main points of clear standard input on familiar matters regularly encountered in work, school, leisure, etc.</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deal with most situations likely to arise while travelling in an area where the language is spoken.</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produce simple connected text on topics that are familiar or of personal interest.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describe experiences and events, dreams, hopes and ambitions and briefly give reasons and explanations for opinions and plans.</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24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14</a:t>
            </a:fld>
            <a:endParaRPr lang="es-MX" dirty="0">
              <a:latin typeface="Segoe UI Semilight" panose="020B0402040204020203" pitchFamily="34" charset="0"/>
              <a:cs typeface="Segoe UI Semilight" panose="020B0402040204020203" pitchFamily="34" charset="0"/>
            </a:endParaRPr>
          </a:p>
        </p:txBody>
      </p:sp>
      <p:sp>
        <p:nvSpPr>
          <p:cNvPr id="11" name="TextBox 10"/>
          <p:cNvSpPr txBox="1"/>
          <p:nvPr/>
        </p:nvSpPr>
        <p:spPr>
          <a:xfrm>
            <a:off x="607831" y="915269"/>
            <a:ext cx="8355194"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Pasaporte: </a:t>
            </a:r>
            <a:r>
              <a:rPr lang="en-US" sz="3200" dirty="0">
                <a:solidFill>
                  <a:srgbClr val="891B55"/>
                </a:solidFill>
                <a:latin typeface="Segoe UI" panose="020B0502040204020203" pitchFamily="34" charset="0"/>
                <a:cs typeface="Segoe UI" panose="020B0502040204020203" pitchFamily="34" charset="0"/>
              </a:rPr>
              <a:t>Primeros niveles del MCER</a:t>
            </a:r>
          </a:p>
        </p:txBody>
      </p:sp>
      <p:sp>
        <p:nvSpPr>
          <p:cNvPr id="18" name="Rectángulo 7">
            <a:extLst>
              <a:ext uri="{FF2B5EF4-FFF2-40B4-BE49-F238E27FC236}">
                <a16:creationId xmlns:a16="http://schemas.microsoft.com/office/drawing/2014/main" id="{3352198A-287B-473B-B58A-F17CEE1DF388}"/>
              </a:ext>
            </a:extLst>
          </p:cNvPr>
          <p:cNvSpPr/>
          <p:nvPr/>
        </p:nvSpPr>
        <p:spPr>
          <a:xfrm>
            <a:off x="8296710" y="113747"/>
            <a:ext cx="324000" cy="396000"/>
          </a:xfrm>
          <a:prstGeom prst="rect">
            <a:avLst/>
          </a:prstGeom>
          <a:gradFill>
            <a:gsLst>
              <a:gs pos="0">
                <a:srgbClr val="881C55">
                  <a:alpha val="86000"/>
                </a:srgbClr>
              </a:gs>
              <a:gs pos="100000">
                <a:srgbClr val="881C55">
                  <a:alpha val="90000"/>
                </a:srgbClr>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9" name="TextBox 12">
            <a:extLst>
              <a:ext uri="{FF2B5EF4-FFF2-40B4-BE49-F238E27FC236}">
                <a16:creationId xmlns:a16="http://schemas.microsoft.com/office/drawing/2014/main" id="{3C44F624-CBC0-4571-B727-C5B163EFE42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sp>
        <p:nvSpPr>
          <p:cNvPr id="14" name="Rectangle 12">
            <a:extLst>
              <a:ext uri="{FF2B5EF4-FFF2-40B4-BE49-F238E27FC236}">
                <a16:creationId xmlns:a16="http://schemas.microsoft.com/office/drawing/2014/main" id="{027A3184-C927-4232-AB25-460487AAD391}"/>
              </a:ext>
            </a:extLst>
          </p:cNvPr>
          <p:cNvSpPr/>
          <p:nvPr/>
        </p:nvSpPr>
        <p:spPr>
          <a:xfrm>
            <a:off x="637870" y="6431510"/>
            <a:ext cx="6315380" cy="238527"/>
          </a:xfrm>
          <a:prstGeom prst="rect">
            <a:avLst/>
          </a:prstGeom>
        </p:spPr>
        <p:txBody>
          <a:bodyPr wrap="square">
            <a:spAutoFit/>
          </a:bodyPr>
          <a:lstStyle/>
          <a:p>
            <a:r>
              <a:rPr lang="es-ES" sz="950" dirty="0">
                <a:solidFill>
                  <a:schemeClr val="tx1">
                    <a:lumMod val="85000"/>
                    <a:lumOff val="15000"/>
                  </a:schemeClr>
                </a:solidFill>
                <a:latin typeface="Segoe UI Semilight" panose="020B0402040204020203" pitchFamily="34" charset="0"/>
                <a:cs typeface="Segoe UI Semilight" panose="020B0402040204020203" pitchFamily="34" charset="0"/>
              </a:rPr>
              <a:t>Cuadro completo de auto-evaluación</a:t>
            </a:r>
            <a:r>
              <a:rPr lang="es-ES" sz="950" dirty="0">
                <a:latin typeface="Segoe UI Semilight" panose="020B0402040204020203" pitchFamily="34" charset="0"/>
                <a:cs typeface="Segoe UI Semilight" panose="020B0402040204020203" pitchFamily="34" charset="0"/>
              </a:rPr>
              <a:t>: </a:t>
            </a:r>
            <a:r>
              <a:rPr lang="es-ES" sz="950" dirty="0">
                <a:latin typeface="Segoe UI Semilight" panose="020B0402040204020203" pitchFamily="34" charset="0"/>
                <a:cs typeface="Segoe UI Semilight" panose="020B0402040204020203" pitchFamily="34" charset="0"/>
                <a:hlinkClick r:id="rId5"/>
              </a:rPr>
              <a:t>https://cvc.cervantes.es/ensenanza/biblioteca_ele/marco/cap_03_02.htm</a:t>
            </a:r>
            <a:r>
              <a:rPr lang="es-ES" sz="950" dirty="0">
                <a:latin typeface="Segoe UI Semilight" panose="020B0402040204020203" pitchFamily="34" charset="0"/>
                <a:cs typeface="Segoe UI Semilight" panose="020B0402040204020203" pitchFamily="34" charset="0"/>
              </a:rPr>
              <a:t> </a:t>
            </a:r>
            <a:endParaRPr lang="en-GB" sz="950" dirty="0">
              <a:latin typeface="Segoe UI Semilight" panose="020B0402040204020203" pitchFamily="34" charset="0"/>
              <a:cs typeface="Segoe UI Semilight" panose="020B0402040204020203" pitchFamily="34" charset="0"/>
            </a:endParaRPr>
          </a:p>
        </p:txBody>
      </p:sp>
      <p:sp>
        <p:nvSpPr>
          <p:cNvPr id="15" name="Rectangle 1">
            <a:extLst>
              <a:ext uri="{FF2B5EF4-FFF2-40B4-BE49-F238E27FC236}">
                <a16:creationId xmlns:a16="http://schemas.microsoft.com/office/drawing/2014/main" id="{CAE0E369-B5E1-4D35-B9E0-5F1F555ADFEF}"/>
              </a:ext>
            </a:extLst>
          </p:cNvPr>
          <p:cNvSpPr/>
          <p:nvPr/>
        </p:nvSpPr>
        <p:spPr>
          <a:xfrm>
            <a:off x="627989" y="1728388"/>
            <a:ext cx="8850526" cy="287771"/>
          </a:xfrm>
          <a:prstGeom prst="rect">
            <a:avLst/>
          </a:prstGeom>
        </p:spPr>
        <p:txBody>
          <a:bodyPr wrap="square">
            <a:spAutoFit/>
          </a:bodyPr>
          <a:lstStyle/>
          <a:p>
            <a:r>
              <a:rPr lang="es-MX" sz="1270" dirty="0">
                <a:latin typeface="Segoe UI Semilight" panose="020B0402040204020203" pitchFamily="34" charset="0"/>
                <a:cs typeface="Segoe UI Semilight" panose="020B0402040204020203" pitchFamily="34" charset="0"/>
              </a:rPr>
              <a:t>Lee y reflexiona sobre tu habilidad actual en los primeros tres niveles del Marco Común Europeo de Referencia (MCER).</a:t>
            </a:r>
            <a:endParaRPr lang="en-GB" sz="1270" dirty="0">
              <a:latin typeface="Segoe UI Semilight" panose="020B0402040204020203" pitchFamily="34" charset="0"/>
              <a:cs typeface="Segoe UI Semilight" panose="020B0402040204020203" pitchFamily="34" charset="0"/>
            </a:endParaRPr>
          </a:p>
        </p:txBody>
      </p:sp>
      <p:graphicFrame>
        <p:nvGraphicFramePr>
          <p:cNvPr id="13" name="Tabla 49">
            <a:extLst>
              <a:ext uri="{FF2B5EF4-FFF2-40B4-BE49-F238E27FC236}">
                <a16:creationId xmlns:a16="http://schemas.microsoft.com/office/drawing/2014/main" id="{6D409C3E-2932-4847-887D-24EF2DEA0F81}"/>
              </a:ext>
            </a:extLst>
          </p:cNvPr>
          <p:cNvGraphicFramePr>
            <a:graphicFrameLocks noGrp="1"/>
          </p:cNvGraphicFramePr>
          <p:nvPr/>
        </p:nvGraphicFramePr>
        <p:xfrm>
          <a:off x="731475" y="2130882"/>
          <a:ext cx="8446138" cy="3936075"/>
        </p:xfrm>
        <a:graphic>
          <a:graphicData uri="http://schemas.openxmlformats.org/drawingml/2006/table">
            <a:tbl>
              <a:tblPr>
                <a:tableStyleId>{5C22544A-7EE6-4342-B048-85BDC9FD1C3A}</a:tableStyleId>
              </a:tblPr>
              <a:tblGrid>
                <a:gridCol w="998265">
                  <a:extLst>
                    <a:ext uri="{9D8B030D-6E8A-4147-A177-3AD203B41FA5}">
                      <a16:colId xmlns:a16="http://schemas.microsoft.com/office/drawing/2014/main" val="20000"/>
                    </a:ext>
                  </a:extLst>
                </a:gridCol>
                <a:gridCol w="956310">
                  <a:extLst>
                    <a:ext uri="{9D8B030D-6E8A-4147-A177-3AD203B41FA5}">
                      <a16:colId xmlns:a16="http://schemas.microsoft.com/office/drawing/2014/main" val="20001"/>
                    </a:ext>
                  </a:extLst>
                </a:gridCol>
                <a:gridCol w="6491563">
                  <a:extLst>
                    <a:ext uri="{9D8B030D-6E8A-4147-A177-3AD203B41FA5}">
                      <a16:colId xmlns:a16="http://schemas.microsoft.com/office/drawing/2014/main" val="20002"/>
                    </a:ext>
                  </a:extLst>
                </a:gridCol>
              </a:tblGrid>
              <a:tr h="223267">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rPr>
                        <a:t>Level group</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Level</a:t>
                      </a:r>
                      <a:endPar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7000"/>
                        </a:lnSpc>
                        <a:spcAft>
                          <a:spcPts val="0"/>
                        </a:spcAft>
                      </a:pPr>
                      <a:r>
                        <a:rPr lang="pt-PT"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Description</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000"/>
                  </a:ext>
                </a:extLst>
              </a:tr>
              <a:tr h="1204290">
                <a:tc rowSpan="2">
                  <a:txBody>
                    <a:bodyPr/>
                    <a:lstStyle/>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A</a:t>
                      </a:r>
                    </a:p>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Usuario Básico</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A1</a:t>
                      </a:r>
                    </a:p>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Acceso</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s-E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Es capaz de comprender y utilizar expresiones cotidianas de uso muy frecuente, así como frases sencillas destinadas a satisfacer necesidades de tipo inmediato. </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s-E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Puede presentarse a sí mismo y a otros, pedir y dar información personal básica sobre su domicilio, sus pertenencias y las personas que conoce. </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s-E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Puede relacionarse de forma elemental siempre que su interlocutor hable despacio y con claridad y esté dispuesto a cooperar.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180195">
                <a:tc vMerge="1">
                  <a:txBody>
                    <a:bodyPr/>
                    <a:lstStyle/>
                    <a:p>
                      <a:pPr marL="63500" algn="ctr">
                        <a:lnSpc>
                          <a:spcPct val="107000"/>
                        </a:lnSpc>
                        <a:spcAft>
                          <a:spcPts val="0"/>
                        </a:spcAft>
                      </a:pPr>
                      <a:endParaRPr lang="en-US" sz="850" dirty="0">
                        <a:solidFill>
                          <a:srgbClr val="7D76B4"/>
                        </a:solidFill>
                        <a:effectLst/>
                        <a:latin typeface="Segoe UI Semibold" panose="020B0702040204020203" pitchFamily="34"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A2</a:t>
                      </a:r>
                    </a:p>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Plataforma</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Es capaz de comprender frases y expresiones de uso frecuente relacionadas con áreas de experiencia que le son especialmente relevantes (información básica sobre sí mismo y su familia, compras, lugares de interés, ocupaciones.</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Sabe comunicarse a la hora de llevar a cabo tareas simples y cotidianas que no requieran más que intercambios sencillos y directos de información sobre cuestiones que le son conocidas o habituales.</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Sabe describir en términos sencillos aspectos de su pasado y su entorno, así como cuestiones relacionadas con sus necesidades inmediatas.</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002"/>
                  </a:ext>
                </a:extLst>
              </a:tr>
              <a:tr h="1262120">
                <a:tc>
                  <a:txBody>
                    <a:bodyPr/>
                    <a:lstStyle/>
                    <a:p>
                      <a:pPr marL="63500" algn="ctr">
                        <a:lnSpc>
                          <a:spcPct val="107000"/>
                        </a:lnSpc>
                        <a:spcAft>
                          <a:spcPts val="0"/>
                        </a:spcAft>
                      </a:pPr>
                      <a:r>
                        <a:rPr lang="pt-PT" sz="1000" dirty="0">
                          <a:solidFill>
                            <a:srgbClr val="7D76B4"/>
                          </a:solidFill>
                          <a:effectLst/>
                          <a:latin typeface="Segoe UI Semibold" panose="020B0702040204020203" pitchFamily="34" charset="0"/>
                          <a:cs typeface="Segoe UI Semibold" panose="020B0702040204020203" pitchFamily="34" charset="0"/>
                        </a:rPr>
                        <a:t>B</a:t>
                      </a:r>
                    </a:p>
                    <a:p>
                      <a:pPr marL="63500" marR="0" indent="0" algn="ctr" defTabSz="914400" rtl="0" eaLnBrk="1" fontAlgn="auto" latinLnBrk="0" hangingPunct="1">
                        <a:lnSpc>
                          <a:spcPct val="107000"/>
                        </a:lnSpc>
                        <a:spcBef>
                          <a:spcPts val="0"/>
                        </a:spcBef>
                        <a:spcAft>
                          <a:spcPts val="0"/>
                        </a:spcAft>
                        <a:buClrTx/>
                        <a:buSzTx/>
                        <a:buFontTx/>
                        <a:buNone/>
                        <a:tabLst/>
                        <a:defRPr/>
                      </a:pPr>
                      <a:r>
                        <a:rPr lang="pt-PT" sz="1000" dirty="0">
                          <a:solidFill>
                            <a:srgbClr val="7D76B4"/>
                          </a:solidFill>
                          <a:effectLst/>
                          <a:latin typeface="Segoe UI Semibold" panose="020B0702040204020203" pitchFamily="34" charset="0"/>
                          <a:cs typeface="Segoe UI Semibold" panose="020B0702040204020203" pitchFamily="34" charset="0"/>
                        </a:rPr>
                        <a:t>Usuario</a:t>
                      </a:r>
                      <a:r>
                        <a:rPr lang="pt-PT" sz="1000" baseline="0" dirty="0">
                          <a:solidFill>
                            <a:srgbClr val="7D76B4"/>
                          </a:solidFill>
                          <a:effectLst/>
                          <a:latin typeface="Segoe UI Semibold" panose="020B0702040204020203" pitchFamily="34" charset="0"/>
                          <a:cs typeface="Segoe UI Semibold" panose="020B0702040204020203" pitchFamily="34" charset="0"/>
                        </a:rPr>
                        <a:t> </a:t>
                      </a:r>
                      <a:r>
                        <a:rPr lang="pt-PT" sz="1000" dirty="0">
                          <a:solidFill>
                            <a:srgbClr val="7D76B4"/>
                          </a:solidFill>
                          <a:effectLst/>
                          <a:latin typeface="Segoe UI Semibold" panose="020B0702040204020203" pitchFamily="34" charset="0"/>
                          <a:cs typeface="Segoe UI Semibold" panose="020B0702040204020203" pitchFamily="34" charset="0"/>
                        </a:rPr>
                        <a:t>Independiente</a:t>
                      </a:r>
                    </a:p>
                    <a:p>
                      <a:pPr marL="63500" algn="ctr">
                        <a:lnSpc>
                          <a:spcPct val="107000"/>
                        </a:lnSpc>
                        <a:spcAft>
                          <a:spcPts val="0"/>
                        </a:spcAft>
                      </a:pPr>
                      <a:endParaRPr lang="pt-PT" sz="1000" dirty="0">
                        <a:solidFill>
                          <a:srgbClr val="7D76B4"/>
                        </a:solidFill>
                        <a:effectLst/>
                        <a:latin typeface="Segoe UI Semibold" panose="020B0702040204020203" pitchFamily="34"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B1</a:t>
                      </a:r>
                    </a:p>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Intermedio</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Es capaz de comprender los puntos principales de textos claros y en lengua estándar si tratan sobre cuestiones que le son conocidas, ya sea en situaciones de trabajo, de estudio o de ocio.</a:t>
                      </a:r>
                    </a:p>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Sabe desenvolverse en la mayor parte de las situaciones que pueden surgir durante un viaje por zonas donde se utiliza la lengua.</a:t>
                      </a:r>
                    </a:p>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Es capaz de producir textos sencillos y coherentes sobre temas que le son familiares o en los que tiene un interés personal.</a:t>
                      </a:r>
                    </a:p>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Puede describir experiencias, acontecimientos, deseos y aspiraciones, así como justificar brevemente sus opiniones o explicar sus planes.</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233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15</a:t>
            </a:fld>
            <a:endParaRPr lang="es-MX" dirty="0">
              <a:latin typeface="Segoe UI Semilight" panose="020B0402040204020203" pitchFamily="34" charset="0"/>
              <a:cs typeface="Segoe UI Semilight" panose="020B0402040204020203" pitchFamily="34" charset="0"/>
            </a:endParaRPr>
          </a:p>
        </p:txBody>
      </p:sp>
      <p:sp>
        <p:nvSpPr>
          <p:cNvPr id="24"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Passport: </a:t>
            </a:r>
            <a:r>
              <a:rPr lang="en-US" sz="3200" dirty="0">
                <a:solidFill>
                  <a:srgbClr val="891B55"/>
                </a:solidFill>
                <a:latin typeface="Segoe UI" panose="020B0502040204020203" pitchFamily="34" charset="0"/>
                <a:cs typeface="Segoe UI" panose="020B0502040204020203" pitchFamily="34" charset="0"/>
              </a:rPr>
              <a:t>My Current Abilities</a:t>
            </a:r>
          </a:p>
        </p:txBody>
      </p:sp>
      <p:sp>
        <p:nvSpPr>
          <p:cNvPr id="15" name="Rectángulo 7">
            <a:extLst>
              <a:ext uri="{FF2B5EF4-FFF2-40B4-BE49-F238E27FC236}">
                <a16:creationId xmlns:a16="http://schemas.microsoft.com/office/drawing/2014/main" id="{6B079A1A-AE5F-4833-949B-1B10A151F270}"/>
              </a:ext>
            </a:extLst>
          </p:cNvPr>
          <p:cNvSpPr/>
          <p:nvPr/>
        </p:nvSpPr>
        <p:spPr>
          <a:xfrm>
            <a:off x="8296710" y="113747"/>
            <a:ext cx="324000" cy="396000"/>
          </a:xfrm>
          <a:prstGeom prst="rect">
            <a:avLst/>
          </a:prstGeom>
          <a:gradFill>
            <a:gsLst>
              <a:gs pos="0">
                <a:srgbClr val="881C55">
                  <a:alpha val="86000"/>
                </a:srgbClr>
              </a:gs>
              <a:gs pos="100000">
                <a:srgbClr val="881C55">
                  <a:alpha val="90000"/>
                </a:srgbClr>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2">
            <a:extLst>
              <a:ext uri="{FF2B5EF4-FFF2-40B4-BE49-F238E27FC236}">
                <a16:creationId xmlns:a16="http://schemas.microsoft.com/office/drawing/2014/main" id="{47E2FC83-78FF-4DDB-8998-F4B106F8F717}"/>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sp>
        <p:nvSpPr>
          <p:cNvPr id="11" name="Rectangle 1">
            <a:extLst>
              <a:ext uri="{FF2B5EF4-FFF2-40B4-BE49-F238E27FC236}">
                <a16:creationId xmlns:a16="http://schemas.microsoft.com/office/drawing/2014/main" id="{92257215-38EA-45E5-B980-CE9AD61181B4}"/>
              </a:ext>
            </a:extLst>
          </p:cNvPr>
          <p:cNvSpPr/>
          <p:nvPr/>
        </p:nvSpPr>
        <p:spPr>
          <a:xfrm>
            <a:off x="618464" y="1728388"/>
            <a:ext cx="8850526" cy="290849"/>
          </a:xfrm>
          <a:prstGeom prst="rect">
            <a:avLst/>
          </a:prstGeom>
        </p:spPr>
        <p:txBody>
          <a:bodyPr wrap="square">
            <a:spAutoFit/>
          </a:bodyPr>
          <a:lstStyle/>
          <a:p>
            <a:r>
              <a:rPr lang="en-GB" sz="1290" dirty="0">
                <a:latin typeface="Segoe UI Semilight" panose="020B0402040204020203" pitchFamily="34" charset="0"/>
                <a:cs typeface="Segoe UI Semilight" panose="020B0402040204020203" pitchFamily="34" charset="0"/>
              </a:rPr>
              <a:t>Look at the sections of the CEFR on the previous pages and select the competences you have already acquired. </a:t>
            </a:r>
          </a:p>
        </p:txBody>
      </p:sp>
      <p:graphicFrame>
        <p:nvGraphicFramePr>
          <p:cNvPr id="13" name="Tabla 49">
            <a:extLst>
              <a:ext uri="{FF2B5EF4-FFF2-40B4-BE49-F238E27FC236}">
                <a16:creationId xmlns:a16="http://schemas.microsoft.com/office/drawing/2014/main" id="{B4D766E5-9D98-41A6-AA93-A3E3E5A7788D}"/>
              </a:ext>
            </a:extLst>
          </p:cNvPr>
          <p:cNvGraphicFramePr>
            <a:graphicFrameLocks noGrp="1"/>
          </p:cNvGraphicFramePr>
          <p:nvPr>
            <p:extLst>
              <p:ext uri="{D42A27DB-BD31-4B8C-83A1-F6EECF244321}">
                <p14:modId xmlns:p14="http://schemas.microsoft.com/office/powerpoint/2010/main" val="936813119"/>
              </p:ext>
            </p:extLst>
          </p:nvPr>
        </p:nvGraphicFramePr>
        <p:xfrm>
          <a:off x="731475" y="2135103"/>
          <a:ext cx="8446138" cy="4040790"/>
        </p:xfrm>
        <a:graphic>
          <a:graphicData uri="http://schemas.openxmlformats.org/drawingml/2006/table">
            <a:tbl>
              <a:tblPr>
                <a:tableStyleId>{5C22544A-7EE6-4342-B048-85BDC9FD1C3A}</a:tableStyleId>
              </a:tblPr>
              <a:tblGrid>
                <a:gridCol w="945430">
                  <a:extLst>
                    <a:ext uri="{9D8B030D-6E8A-4147-A177-3AD203B41FA5}">
                      <a16:colId xmlns:a16="http://schemas.microsoft.com/office/drawing/2014/main" val="20000"/>
                    </a:ext>
                  </a:extLst>
                </a:gridCol>
                <a:gridCol w="1015991">
                  <a:extLst>
                    <a:ext uri="{9D8B030D-6E8A-4147-A177-3AD203B41FA5}">
                      <a16:colId xmlns:a16="http://schemas.microsoft.com/office/drawing/2014/main" val="20001"/>
                    </a:ext>
                  </a:extLst>
                </a:gridCol>
                <a:gridCol w="6484717">
                  <a:extLst>
                    <a:ext uri="{9D8B030D-6E8A-4147-A177-3AD203B41FA5}">
                      <a16:colId xmlns:a16="http://schemas.microsoft.com/office/drawing/2014/main" val="20002"/>
                    </a:ext>
                  </a:extLst>
                </a:gridCol>
              </a:tblGrid>
              <a:tr h="241024">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rPr>
                        <a:t>Level group</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Level</a:t>
                      </a:r>
                      <a:endPar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7000"/>
                        </a:lnSpc>
                        <a:spcAft>
                          <a:spcPts val="0"/>
                        </a:spcAft>
                      </a:pPr>
                      <a:r>
                        <a:rPr lang="pt-PT"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Description</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0000"/>
                  </a:ext>
                </a:extLst>
              </a:tr>
              <a:tr h="1254872">
                <a:tc rowSpan="2">
                  <a:txBody>
                    <a:bodyPr/>
                    <a:lstStyle/>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A</a:t>
                      </a:r>
                    </a:p>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Basic user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A1</a:t>
                      </a:r>
                    </a:p>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Breakthrough or Beginner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n-US" sz="1000" i="1"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I can understand and use familiar everyday expressions and very basic phrases aimed</a:t>
                      </a:r>
                    </a:p>
                    <a:p>
                      <a:pPr marL="63500" algn="l">
                        <a:lnSpc>
                          <a:spcPct val="100000"/>
                        </a:lnSpc>
                        <a:spcBef>
                          <a:spcPts val="100"/>
                        </a:spcBef>
                        <a:spcAft>
                          <a:spcPts val="100"/>
                        </a:spcAft>
                      </a:pPr>
                      <a:r>
                        <a:rPr lang="en-US" sz="1000" i="1"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at the satisfaction of needs of a concrete type.</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a:t>
                      </a:r>
                      <a:endParaRPr lang="en-US" sz="100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9764">
                <a:tc vMerge="1">
                  <a:txBody>
                    <a:bodyPr/>
                    <a:lstStyle/>
                    <a:p>
                      <a:pPr marL="63500" algn="ctr">
                        <a:lnSpc>
                          <a:spcPct val="107000"/>
                        </a:lnSpc>
                        <a:spcAft>
                          <a:spcPts val="0"/>
                        </a:spcAft>
                      </a:pPr>
                      <a:endParaRPr lang="en-US" sz="850" dirty="0">
                        <a:solidFill>
                          <a:srgbClr val="7D76B4"/>
                        </a:solidFill>
                        <a:effectLst/>
                        <a:latin typeface="Segoe UI Semibold" panose="020B0702040204020203" pitchFamily="34"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A2</a:t>
                      </a:r>
                    </a:p>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Waystage or Elementary</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0002"/>
                  </a:ext>
                </a:extLst>
              </a:tr>
              <a:tr h="1315130">
                <a:tc>
                  <a:txBody>
                    <a:bodyPr/>
                    <a:lstStyle/>
                    <a:p>
                      <a:pPr marL="63500" algn="ctr">
                        <a:lnSpc>
                          <a:spcPct val="107000"/>
                        </a:lnSpc>
                        <a:spcAft>
                          <a:spcPts val="0"/>
                        </a:spcAft>
                      </a:pPr>
                      <a:r>
                        <a:rPr lang="pt-PT" sz="1000" dirty="0">
                          <a:solidFill>
                            <a:srgbClr val="A25FA5"/>
                          </a:solidFill>
                          <a:effectLst/>
                          <a:latin typeface="Segoe UI Semibold" panose="020B0702040204020203" pitchFamily="34" charset="0"/>
                          <a:cs typeface="Segoe UI Semibold" panose="020B0702040204020203" pitchFamily="34" charset="0"/>
                        </a:rPr>
                        <a:t>B</a:t>
                      </a:r>
                    </a:p>
                    <a:p>
                      <a:pPr marL="63500" algn="ctr">
                        <a:lnSpc>
                          <a:spcPct val="107000"/>
                        </a:lnSpc>
                        <a:spcAft>
                          <a:spcPts val="0"/>
                        </a:spcAft>
                      </a:pPr>
                      <a:r>
                        <a:rPr lang="pt-PT" sz="1000" dirty="0">
                          <a:solidFill>
                            <a:srgbClr val="A25FA5"/>
                          </a:solidFill>
                          <a:effectLst/>
                          <a:latin typeface="Segoe UI Semibold" panose="020B0702040204020203" pitchFamily="34" charset="0"/>
                          <a:cs typeface="Segoe UI Semibold" panose="020B0702040204020203" pitchFamily="34" charset="0"/>
                        </a:rPr>
                        <a:t>Independent user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B1</a:t>
                      </a:r>
                    </a:p>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Threshold or Intermediate</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153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6" name="TextBox 10"/>
          <p:cNvSpPr txBox="1"/>
          <p:nvPr/>
        </p:nvSpPr>
        <p:spPr>
          <a:xfrm>
            <a:off x="673221" y="1247056"/>
            <a:ext cx="9336060" cy="1415772"/>
          </a:xfrm>
          <a:prstGeom prst="rect">
            <a:avLst/>
          </a:prstGeom>
          <a:noFill/>
        </p:spPr>
        <p:txBody>
          <a:bodyPr wrap="square" rtlCol="0">
            <a:spAutoFit/>
          </a:bodyPr>
          <a:lstStyle/>
          <a:p>
            <a:r>
              <a:rPr lang="en-US" sz="4400" b="1" dirty="0">
                <a:solidFill>
                  <a:schemeClr val="tx1">
                    <a:lumMod val="85000"/>
                    <a:lumOff val="15000"/>
                  </a:schemeClr>
                </a:solidFill>
                <a:latin typeface="Segoe UI Semibold" panose="020B0702040204020203" pitchFamily="34" charset="0"/>
                <a:cs typeface="Segoe UI Semibold" panose="020B0702040204020203" pitchFamily="34" charset="0"/>
              </a:rPr>
              <a:t>Section 3</a:t>
            </a:r>
          </a:p>
          <a:p>
            <a:r>
              <a:rPr lang="en-US" sz="4000" dirty="0">
                <a:solidFill>
                  <a:srgbClr val="EBC130"/>
                </a:solidFill>
                <a:latin typeface="Segoe UI" panose="020B0502040204020203" pitchFamily="34" charset="0"/>
                <a:cs typeface="Segoe UI" panose="020B0502040204020203" pitchFamily="34" charset="0"/>
              </a:rPr>
              <a:t>My Language Biography </a:t>
            </a:r>
          </a:p>
        </p:txBody>
      </p:sp>
      <p:grpSp>
        <p:nvGrpSpPr>
          <p:cNvPr id="31" name="Group 30"/>
          <p:cNvGrpSpPr/>
          <p:nvPr/>
        </p:nvGrpSpPr>
        <p:grpSpPr>
          <a:xfrm>
            <a:off x="799139" y="2701752"/>
            <a:ext cx="8351898" cy="3587922"/>
            <a:chOff x="68984" y="2635259"/>
            <a:chExt cx="9843687" cy="4228784"/>
          </a:xfrm>
        </p:grpSpPr>
        <p:sp>
          <p:nvSpPr>
            <p:cNvPr id="47" name="Rectangle 5"/>
            <p:cNvSpPr/>
            <p:nvPr/>
          </p:nvSpPr>
          <p:spPr>
            <a:xfrm>
              <a:off x="68984" y="4757918"/>
              <a:ext cx="1921473" cy="2101517"/>
            </a:xfrm>
            <a:prstGeom prst="rect">
              <a:avLst/>
            </a:prstGeom>
            <a:solidFill>
              <a:srgbClr val="552D81">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8" name="Rectangle 5"/>
            <p:cNvSpPr/>
            <p:nvPr/>
          </p:nvSpPr>
          <p:spPr>
            <a:xfrm>
              <a:off x="2053621" y="2636730"/>
              <a:ext cx="1911320" cy="2055315"/>
            </a:xfrm>
            <a:prstGeom prst="rect">
              <a:avLst/>
            </a:prstGeom>
            <a:gradFill>
              <a:gsLst>
                <a:gs pos="0">
                  <a:srgbClr val="A25FA5">
                    <a:alpha val="99000"/>
                  </a:srgbClr>
                </a:gs>
                <a:gs pos="100000">
                  <a:srgbClr val="A25FA5"/>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0" name="Rectangle 5"/>
            <p:cNvSpPr/>
            <p:nvPr/>
          </p:nvSpPr>
          <p:spPr>
            <a:xfrm>
              <a:off x="4029333" y="4764207"/>
              <a:ext cx="1891921" cy="2099836"/>
            </a:xfrm>
            <a:prstGeom prst="rect">
              <a:avLst/>
            </a:prstGeom>
            <a:solidFill>
              <a:srgbClr val="891B55">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3" name="Rectangle 5"/>
            <p:cNvSpPr/>
            <p:nvPr/>
          </p:nvSpPr>
          <p:spPr>
            <a:xfrm>
              <a:off x="5992762" y="2635259"/>
              <a:ext cx="1904060" cy="2056116"/>
            </a:xfrm>
            <a:prstGeom prst="rect">
              <a:avLst/>
            </a:prstGeom>
            <a:solidFill>
              <a:srgbClr val="EBC1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4" name="Rectangle 5"/>
            <p:cNvSpPr/>
            <p:nvPr/>
          </p:nvSpPr>
          <p:spPr>
            <a:xfrm>
              <a:off x="7969769" y="4763988"/>
              <a:ext cx="1942902" cy="2094011"/>
            </a:xfrm>
            <a:prstGeom prst="rect">
              <a:avLst/>
            </a:prstGeom>
            <a:solidFill>
              <a:srgbClr val="347E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16</a:t>
            </a:fld>
            <a:endParaRPr lang="es-MX" dirty="0">
              <a:latin typeface="Segoe UI Semilight" panose="020B0402040204020203" pitchFamily="34" charset="0"/>
              <a:cs typeface="Segoe UI Semilight" panose="020B0402040204020203" pitchFamily="34" charset="0"/>
            </a:endParaRPr>
          </a:p>
        </p:txBody>
      </p:sp>
      <p:pic>
        <p:nvPicPr>
          <p:cNvPr id="29" name="Picture 2" descr="turned off laptop computer on top of brown wooden table"/>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rcRect l="14266" t="1055" r="26873"/>
          <a:stretch/>
        </p:blipFill>
        <p:spPr bwMode="auto">
          <a:xfrm>
            <a:off x="2481722" y="4502726"/>
            <a:ext cx="1621664" cy="1776669"/>
          </a:xfrm>
          <a:prstGeom prst="rect">
            <a:avLst/>
          </a:prstGeom>
          <a:noFill/>
          <a:effectLst/>
          <a:extLst>
            <a:ext uri="{909E8E84-426E-40DD-AFC4-6F175D3DCCD1}">
              <a14:hiddenFill xmlns:a14="http://schemas.microsoft.com/office/drawing/2010/main">
                <a:solidFill>
                  <a:srgbClr val="FFFFFF"/>
                </a:solidFill>
              </a14:hiddenFill>
            </a:ext>
          </a:extLst>
        </p:spPr>
      </p:pic>
      <p:sp>
        <p:nvSpPr>
          <p:cNvPr id="32" name="Rectángulo 7">
            <a:extLst>
              <a:ext uri="{FF2B5EF4-FFF2-40B4-BE49-F238E27FC236}">
                <a16:creationId xmlns:a16="http://schemas.microsoft.com/office/drawing/2014/main" id="{0CA55AA7-037C-428A-B3EC-DCEA8BAB2D98}"/>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pic>
        <p:nvPicPr>
          <p:cNvPr id="23" name="Picture 2" descr="black headphones beside space gray iPhone on brown table">
            <a:extLst>
              <a:ext uri="{FF2B5EF4-FFF2-40B4-BE49-F238E27FC236}">
                <a16:creationId xmlns:a16="http://schemas.microsoft.com/office/drawing/2014/main" id="{25EA9EC1-FC61-46A9-8290-17971052D496}"/>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94000"/>
                    </a14:imgEffect>
                    <a14:imgEffect>
                      <a14:brightnessContrast bright="-3000"/>
                    </a14:imgEffect>
                  </a14:imgLayer>
                </a14:imgProps>
              </a:ext>
              <a:ext uri="{28A0092B-C50C-407E-A947-70E740481C1C}">
                <a14:useLocalDpi xmlns:a14="http://schemas.microsoft.com/office/drawing/2010/main" val="0"/>
              </a:ext>
            </a:extLst>
          </a:blip>
          <a:srcRect r="2739" b="29215"/>
          <a:stretch/>
        </p:blipFill>
        <p:spPr bwMode="auto">
          <a:xfrm>
            <a:off x="5818442" y="4503822"/>
            <a:ext cx="1622244" cy="178194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8" name="Picture 2" descr="black Nikon DSLR camera on red notepad">
            <a:extLst>
              <a:ext uri="{FF2B5EF4-FFF2-40B4-BE49-F238E27FC236}">
                <a16:creationId xmlns:a16="http://schemas.microsoft.com/office/drawing/2014/main" id="{9A1C1208-5F09-49AF-9C28-BCB3090EB4B4}"/>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1000"/>
                    </a14:imgEffect>
                  </a14:imgLayer>
                </a14:imgProps>
              </a:ext>
              <a:ext uri="{28A0092B-C50C-407E-A947-70E740481C1C}">
                <a14:useLocalDpi xmlns:a14="http://schemas.microsoft.com/office/drawing/2010/main" val="0"/>
              </a:ext>
            </a:extLst>
          </a:blip>
          <a:srcRect r="39309" b="1334"/>
          <a:stretch/>
        </p:blipFill>
        <p:spPr bwMode="auto">
          <a:xfrm>
            <a:off x="4159404" y="2701645"/>
            <a:ext cx="1605107" cy="174043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5" name="Picture 2" descr="group of people sitting on bench near trees duting daytime">
            <a:extLst>
              <a:ext uri="{FF2B5EF4-FFF2-40B4-BE49-F238E27FC236}">
                <a16:creationId xmlns:a16="http://schemas.microsoft.com/office/drawing/2014/main" id="{87B71D81-46B5-476E-9B31-4AE16D69F69E}"/>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sharpenSoften amount="10000"/>
                    </a14:imgEffect>
                    <a14:imgEffect>
                      <a14:brightnessContrast bright="-5000"/>
                    </a14:imgEffect>
                  </a14:imgLayer>
                </a14:imgProps>
              </a:ext>
              <a:ext uri="{28A0092B-C50C-407E-A947-70E740481C1C}">
                <a14:useLocalDpi xmlns:a14="http://schemas.microsoft.com/office/drawing/2010/main" val="0"/>
              </a:ext>
            </a:extLst>
          </a:blip>
          <a:srcRect l="8466" t="28773" r="26069" b="16440"/>
          <a:stretch/>
        </p:blipFill>
        <p:spPr bwMode="auto">
          <a:xfrm>
            <a:off x="789839" y="2705834"/>
            <a:ext cx="1637127" cy="174043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woman standing in front of body of water during daytime">
            <a:extLst>
              <a:ext uri="{FF2B5EF4-FFF2-40B4-BE49-F238E27FC236}">
                <a16:creationId xmlns:a16="http://schemas.microsoft.com/office/drawing/2014/main" id="{47F1EE16-B02B-489B-B2CE-54B705930C0C}"/>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183" t="3309" r="20316"/>
          <a:stretch/>
        </p:blipFill>
        <p:spPr bwMode="auto">
          <a:xfrm>
            <a:off x="7496728" y="2701644"/>
            <a:ext cx="1648459" cy="174587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3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My Language Biography: </a:t>
            </a:r>
            <a:r>
              <a:rPr lang="en-US" sz="3200" dirty="0">
                <a:solidFill>
                  <a:srgbClr val="EBC130"/>
                </a:solidFill>
                <a:latin typeface="Segoe UI" panose="020B0502040204020203" pitchFamily="34" charset="0"/>
                <a:cs typeface="Segoe UI" panose="020B0502040204020203" pitchFamily="34" charset="0"/>
              </a:rPr>
              <a:t>Introduction</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17</a:t>
            </a:fld>
            <a:endParaRPr lang="es-MX" dirty="0">
              <a:latin typeface="Segoe UI Semilight" panose="020B0402040204020203" pitchFamily="34" charset="0"/>
              <a:cs typeface="Segoe UI Semilight" panose="020B0402040204020203" pitchFamily="34" charset="0"/>
            </a:endParaRPr>
          </a:p>
        </p:txBody>
      </p:sp>
      <p:sp>
        <p:nvSpPr>
          <p:cNvPr id="18" name="Rectángulo 7">
            <a:extLst>
              <a:ext uri="{FF2B5EF4-FFF2-40B4-BE49-F238E27FC236}">
                <a16:creationId xmlns:a16="http://schemas.microsoft.com/office/drawing/2014/main" id="{958A2C57-1BA6-4A62-A6BB-8962BF8F0B02}"/>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TextBox 10">
            <a:extLst>
              <a:ext uri="{FF2B5EF4-FFF2-40B4-BE49-F238E27FC236}">
                <a16:creationId xmlns:a16="http://schemas.microsoft.com/office/drawing/2014/main" id="{6510C97F-9B6D-4956-A4E1-521ACF67E3D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17" name="Picture 2" descr="group of people gathered near gray concrete structure">
            <a:extLst>
              <a:ext uri="{FF2B5EF4-FFF2-40B4-BE49-F238E27FC236}">
                <a16:creationId xmlns:a16="http://schemas.microsoft.com/office/drawing/2014/main" id="{C22DA8BA-B284-457A-81AF-E6FBAE9797A2}"/>
              </a:ext>
            </a:extLst>
          </p:cNvPr>
          <p:cNvPicPr>
            <a:picLocks noChangeAspect="1" noChangeArrowheads="1"/>
          </p:cNvPicPr>
          <p:nvPr/>
        </p:nvPicPr>
        <p:blipFill rotWithShape="1">
          <a:blip r:embed="rId6">
            <a:alphaModFix amt="86000"/>
            <a:extLst>
              <a:ext uri="{BEBA8EAE-BF5A-486C-A8C5-ECC9F3942E4B}">
                <a14:imgProps xmlns:a14="http://schemas.microsoft.com/office/drawing/2010/main">
                  <a14:imgLayer r:embed="rId7">
                    <a14:imgEffect>
                      <a14:brightnessContrast bright="3000"/>
                    </a14:imgEffect>
                  </a14:imgLayer>
                </a14:imgProps>
              </a:ext>
              <a:ext uri="{28A0092B-C50C-407E-A947-70E740481C1C}">
                <a14:useLocalDpi xmlns:a14="http://schemas.microsoft.com/office/drawing/2010/main" val="0"/>
              </a:ext>
            </a:extLst>
          </a:blip>
          <a:srcRect t="30326" r="66173" b="31797"/>
          <a:stretch/>
        </p:blipFill>
        <p:spPr bwMode="auto">
          <a:xfrm>
            <a:off x="740113" y="2954715"/>
            <a:ext cx="2807013" cy="2080748"/>
          </a:xfrm>
          <a:prstGeom prst="rect">
            <a:avLst/>
          </a:prstGeom>
          <a:extLst>
            <a:ext uri="{909E8E84-426E-40DD-AFC4-6F175D3DCCD1}">
              <a14:hiddenFill xmlns:a14="http://schemas.microsoft.com/office/drawing/2010/main">
                <a:solidFill>
                  <a:srgbClr val="FFFFFF"/>
                </a:solidFill>
              </a14:hiddenFill>
            </a:ext>
          </a:extLst>
        </p:spPr>
      </p:pic>
      <p:pic>
        <p:nvPicPr>
          <p:cNvPr id="26" name="Picture 2" descr="group of people gathered near gray concrete structure">
            <a:extLst>
              <a:ext uri="{FF2B5EF4-FFF2-40B4-BE49-F238E27FC236}">
                <a16:creationId xmlns:a16="http://schemas.microsoft.com/office/drawing/2014/main" id="{3AACD5C0-F901-4A07-812B-8200372C094D}"/>
              </a:ext>
            </a:extLst>
          </p:cNvPr>
          <p:cNvPicPr>
            <a:picLocks noChangeAspect="1" noChangeArrowheads="1"/>
          </p:cNvPicPr>
          <p:nvPr/>
        </p:nvPicPr>
        <p:blipFill rotWithShape="1">
          <a:blip r:embed="rId6">
            <a:alphaModFix amt="86000"/>
            <a:extLst>
              <a:ext uri="{BEBA8EAE-BF5A-486C-A8C5-ECC9F3942E4B}">
                <a14:imgProps xmlns:a14="http://schemas.microsoft.com/office/drawing/2010/main">
                  <a14:imgLayer r:embed="rId7">
                    <a14:imgEffect>
                      <a14:brightnessContrast bright="3000"/>
                    </a14:imgEffect>
                  </a14:imgLayer>
                </a14:imgProps>
              </a:ext>
              <a:ext uri="{28A0092B-C50C-407E-A947-70E740481C1C}">
                <a14:useLocalDpi xmlns:a14="http://schemas.microsoft.com/office/drawing/2010/main" val="0"/>
              </a:ext>
            </a:extLst>
          </a:blip>
          <a:srcRect l="34920" t="30326" r="33365" b="31797"/>
          <a:stretch/>
        </p:blipFill>
        <p:spPr bwMode="auto">
          <a:xfrm>
            <a:off x="3637033" y="2954715"/>
            <a:ext cx="2631778" cy="2080748"/>
          </a:xfrm>
          <a:prstGeom prst="rect">
            <a:avLst/>
          </a:prstGeom>
          <a:extLst>
            <a:ext uri="{909E8E84-426E-40DD-AFC4-6F175D3DCCD1}">
              <a14:hiddenFill xmlns:a14="http://schemas.microsoft.com/office/drawing/2010/main">
                <a:solidFill>
                  <a:srgbClr val="FFFFFF"/>
                </a:solidFill>
              </a14:hiddenFill>
            </a:ext>
          </a:extLst>
        </p:spPr>
      </p:pic>
      <p:pic>
        <p:nvPicPr>
          <p:cNvPr id="27" name="Picture 2" descr="group of people gathered near gray concrete structure">
            <a:extLst>
              <a:ext uri="{FF2B5EF4-FFF2-40B4-BE49-F238E27FC236}">
                <a16:creationId xmlns:a16="http://schemas.microsoft.com/office/drawing/2014/main" id="{88DE8D4E-CD4D-4EC8-9149-8A8B885D2DF7}"/>
              </a:ext>
            </a:extLst>
          </p:cNvPr>
          <p:cNvPicPr>
            <a:picLocks noChangeAspect="1" noChangeArrowheads="1"/>
          </p:cNvPicPr>
          <p:nvPr/>
        </p:nvPicPr>
        <p:blipFill rotWithShape="1">
          <a:blip r:embed="rId6">
            <a:alphaModFix amt="86000"/>
            <a:extLst>
              <a:ext uri="{BEBA8EAE-BF5A-486C-A8C5-ECC9F3942E4B}">
                <a14:imgProps xmlns:a14="http://schemas.microsoft.com/office/drawing/2010/main">
                  <a14:imgLayer r:embed="rId7">
                    <a14:imgEffect>
                      <a14:brightnessContrast bright="3000"/>
                    </a14:imgEffect>
                  </a14:imgLayer>
                </a14:imgProps>
              </a:ext>
              <a:ext uri="{28A0092B-C50C-407E-A947-70E740481C1C}">
                <a14:useLocalDpi xmlns:a14="http://schemas.microsoft.com/office/drawing/2010/main" val="0"/>
              </a:ext>
            </a:extLst>
          </a:blip>
          <a:srcRect l="67727" t="30326" b="31797"/>
          <a:stretch/>
        </p:blipFill>
        <p:spPr bwMode="auto">
          <a:xfrm>
            <a:off x="6343317" y="2954715"/>
            <a:ext cx="2678030" cy="2080748"/>
          </a:xfrm>
          <a:prstGeom prst="rect">
            <a:avLst/>
          </a:prstGeom>
          <a:extLst>
            <a:ext uri="{909E8E84-426E-40DD-AFC4-6F175D3DCCD1}">
              <a14:hiddenFill xmlns:a14="http://schemas.microsoft.com/office/drawing/2010/main">
                <a:solidFill>
                  <a:srgbClr val="FFFFFF"/>
                </a:solidFill>
              </a14:hiddenFill>
            </a:ext>
          </a:extLst>
        </p:spPr>
      </p:pic>
      <p:sp>
        <p:nvSpPr>
          <p:cNvPr id="16" name="Rectángulo 15">
            <a:extLst>
              <a:ext uri="{FF2B5EF4-FFF2-40B4-BE49-F238E27FC236}">
                <a16:creationId xmlns:a16="http://schemas.microsoft.com/office/drawing/2014/main" id="{FDDED21B-9B0A-4A3E-9E93-081CCD7EA984}"/>
              </a:ext>
            </a:extLst>
          </p:cNvPr>
          <p:cNvSpPr/>
          <p:nvPr/>
        </p:nvSpPr>
        <p:spPr>
          <a:xfrm>
            <a:off x="621479" y="6353557"/>
            <a:ext cx="4974103" cy="238527"/>
          </a:xfrm>
          <a:prstGeom prst="rect">
            <a:avLst/>
          </a:prstGeom>
        </p:spPr>
        <p:txBody>
          <a:bodyPr wrap="square">
            <a:spAutoFit/>
          </a:bodyPr>
          <a:lstStyle/>
          <a:p>
            <a:r>
              <a:rPr lang="en-US" sz="950" dirty="0">
                <a:solidFill>
                  <a:schemeClr val="tx1">
                    <a:lumMod val="85000"/>
                    <a:lumOff val="15000"/>
                  </a:schemeClr>
                </a:solidFill>
                <a:latin typeface="Segoe UI Semilight" panose="020B0402040204020203" pitchFamily="34" charset="0"/>
                <a:cs typeface="Segoe UI Semilight" panose="020B0402040204020203" pitchFamily="34" charset="0"/>
              </a:rPr>
              <a:t>The Language Biography: </a:t>
            </a:r>
            <a:r>
              <a:rPr lang="en-US" sz="950" dirty="0">
                <a:latin typeface="Segoe UI Semilight" panose="020B0402040204020203" pitchFamily="34" charset="0"/>
                <a:cs typeface="Segoe UI Semilight" panose="020B0402040204020203" pitchFamily="34" charset="0"/>
                <a:hlinkClick r:id="rId8"/>
              </a:rPr>
              <a:t>https://www.coe.int/en/web/portfolio/the-language-biography</a:t>
            </a:r>
            <a:r>
              <a:rPr lang="en-US" sz="950" dirty="0">
                <a:latin typeface="Segoe UI Semilight" panose="020B0402040204020203" pitchFamily="34" charset="0"/>
                <a:cs typeface="Segoe UI Semilight" panose="020B0402040204020203" pitchFamily="34" charset="0"/>
              </a:rPr>
              <a:t> </a:t>
            </a:r>
          </a:p>
        </p:txBody>
      </p:sp>
      <p:sp>
        <p:nvSpPr>
          <p:cNvPr id="19" name="Rectangle 1">
            <a:extLst>
              <a:ext uri="{FF2B5EF4-FFF2-40B4-BE49-F238E27FC236}">
                <a16:creationId xmlns:a16="http://schemas.microsoft.com/office/drawing/2014/main" id="{D724B313-7A6C-4D3E-AF14-BD4515DA1566}"/>
              </a:ext>
            </a:extLst>
          </p:cNvPr>
          <p:cNvSpPr/>
          <p:nvPr/>
        </p:nvSpPr>
        <p:spPr>
          <a:xfrm>
            <a:off x="636147" y="1742096"/>
            <a:ext cx="8552098" cy="4355038"/>
          </a:xfrm>
          <a:prstGeom prst="rect">
            <a:avLst/>
          </a:prstGeom>
        </p:spPr>
        <p:txBody>
          <a:bodyPr wrap="square">
            <a:spAutoFit/>
          </a:bodyPr>
          <a:lstStyle/>
          <a:p>
            <a:pPr algn="just"/>
            <a:endParaRPr lang="en-GB" sz="1100" dirty="0">
              <a:latin typeface="Segoe UI Semilight" panose="020B0402040204020203" pitchFamily="34" charset="0"/>
              <a:cs typeface="Segoe UI Semilight" panose="020B0402040204020203" pitchFamily="34" charset="0"/>
            </a:endParaRPr>
          </a:p>
          <a:p>
            <a:r>
              <a:rPr lang="en-GB" sz="1300" dirty="0">
                <a:latin typeface="Segoe UI Semilight" panose="020B0402040204020203" pitchFamily="34" charset="0"/>
                <a:cs typeface="Segoe UI Semilight" panose="020B0402040204020203" pitchFamily="34" charset="0"/>
              </a:rPr>
              <a:t>Your biography describes your language learning experience and knowledge. This section will guide you through a process of reflection, where you will discover which techniques best help you learn languages. You will also identify the tools and recourses that will help you understand and produce in a foreign language. Finally, you’ll review and reflect on the course’s </a:t>
            </a:r>
            <a:r>
              <a:rPr lang="en-GB" sz="1300" i="1" dirty="0">
                <a:latin typeface="Segoe UI Semilight" panose="020B0402040204020203" pitchFamily="34" charset="0"/>
                <a:cs typeface="Segoe UI Semilight" panose="020B0402040204020203" pitchFamily="34" charset="0"/>
              </a:rPr>
              <a:t>Can-do Statements</a:t>
            </a:r>
            <a:r>
              <a:rPr lang="en-GB" sz="1300" dirty="0">
                <a:latin typeface="Segoe UI Semilight" panose="020B0402040204020203" pitchFamily="34" charset="0"/>
                <a:cs typeface="Segoe UI Semilight" panose="020B0402040204020203" pitchFamily="34" charset="0"/>
              </a:rPr>
              <a:t>, a series of short sentences that summarises your real-life skills in English. </a:t>
            </a:r>
          </a:p>
          <a:p>
            <a:pPr algn="just"/>
            <a:endParaRPr lang="es-MX" sz="16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n-GB" dirty="0">
              <a:latin typeface="Segoe UI Semilight" panose="020B0402040204020203" pitchFamily="34" charset="0"/>
              <a:cs typeface="Segoe UI Semilight" panose="020B0402040204020203" pitchFamily="34" charset="0"/>
            </a:endParaRPr>
          </a:p>
          <a:p>
            <a:pPr algn="just"/>
            <a:endParaRPr lang="es-MX" sz="1200" dirty="0">
              <a:latin typeface="Segoe UI Semilight" panose="020B0402040204020203" pitchFamily="34" charset="0"/>
              <a:cs typeface="Segoe UI Semilight" panose="020B0402040204020203" pitchFamily="34" charset="0"/>
            </a:endParaRPr>
          </a:p>
          <a:p>
            <a:pPr algn="just"/>
            <a:endParaRPr lang="en-GB" sz="1200" dirty="0">
              <a:latin typeface="Segoe UI Semilight" panose="020B0402040204020203" pitchFamily="34" charset="0"/>
              <a:cs typeface="Segoe UI Semilight" panose="020B0402040204020203" pitchFamily="34" charset="0"/>
            </a:endParaRPr>
          </a:p>
          <a:p>
            <a:pPr algn="just"/>
            <a:r>
              <a:rPr lang="en-GB" sz="1300" dirty="0">
                <a:latin typeface="Segoe UI Semilight" panose="020B0402040204020203" pitchFamily="34" charset="0"/>
                <a:cs typeface="Segoe UI Semilight" panose="020B0402040204020203" pitchFamily="34" charset="0"/>
              </a:rPr>
              <a:t>Tu biografía describe tu experiencia y conocimiento en el aprendizaje de lenguas. Esta sección del portafolio te llevará a reflexionar sobre la manera en que aprendes una lengua extranjera, así como reconocer los recursos y herramientas que te ayudarán a comprender y producer en una lengua extranera. Finalmente, revisarás y reflexionarás sobre las </a:t>
            </a:r>
            <a:r>
              <a:rPr lang="en-GB" sz="1300" i="1" dirty="0">
                <a:latin typeface="Segoe UI Semilight" panose="020B0402040204020203" pitchFamily="34" charset="0"/>
                <a:cs typeface="Segoe UI Semilight" panose="020B0402040204020203" pitchFamily="34" charset="0"/>
              </a:rPr>
              <a:t>declaraciones de saber-hacer</a:t>
            </a:r>
            <a:r>
              <a:rPr lang="en-GB" sz="1300" dirty="0">
                <a:latin typeface="Segoe UI Semilight" panose="020B0402040204020203" pitchFamily="34" charset="0"/>
                <a:cs typeface="Segoe UI Semilight" panose="020B0402040204020203" pitchFamily="34" charset="0"/>
              </a:rPr>
              <a:t>, una serie de oraciones cortas que resume tus competencias de la vida real en inglés.  </a:t>
            </a:r>
          </a:p>
        </p:txBody>
      </p:sp>
    </p:spTree>
    <p:extLst>
      <p:ext uri="{BB962C8B-B14F-4D97-AF65-F5344CB8AC3E}">
        <p14:creationId xmlns:p14="http://schemas.microsoft.com/office/powerpoint/2010/main" val="290242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18</a:t>
            </a:fld>
            <a:endParaRPr lang="es-MX" dirty="0">
              <a:latin typeface="Segoe UI Semilight" panose="020B0402040204020203" pitchFamily="34" charset="0"/>
              <a:cs typeface="Segoe UI Semilight" panose="020B0402040204020203" pitchFamily="34" charset="0"/>
            </a:endParaRPr>
          </a:p>
        </p:txBody>
      </p:sp>
      <p:sp>
        <p:nvSpPr>
          <p:cNvPr id="5" name="Rectangle 4"/>
          <p:cNvSpPr/>
          <p:nvPr/>
        </p:nvSpPr>
        <p:spPr>
          <a:xfrm>
            <a:off x="6588126" y="2157450"/>
            <a:ext cx="2692214" cy="3407151"/>
          </a:xfrm>
          <a:prstGeom prst="rect">
            <a:avLst/>
          </a:prstGeom>
        </p:spPr>
        <p:txBody>
          <a:bodyPr wrap="square">
            <a:spAutoFit/>
          </a:bodyPr>
          <a:lstStyle/>
          <a:p>
            <a:pPr algn="just">
              <a:lnSpc>
                <a:spcPct val="107000"/>
              </a:lnSpc>
            </a:pPr>
            <a:r>
              <a:rPr lang="en-US" sz="1300" dirty="0">
                <a:latin typeface="Segoe UI Semilight" panose="020B0402040204020203" pitchFamily="34" charset="0"/>
                <a:ea typeface="Arial" panose="020B0604020202020204" pitchFamily="34" charset="0"/>
                <a:cs typeface="Segoe UI Semilight" panose="020B0402040204020203" pitchFamily="34" charset="0"/>
              </a:rPr>
              <a:t>What do you enjoy about learning languages?</a:t>
            </a:r>
            <a:endParaRPr lang="es-MX" sz="1300" dirty="0">
              <a:latin typeface="Segoe UI Semilight" panose="020B0402040204020203" pitchFamily="34" charset="0"/>
              <a:ea typeface="Calibri" panose="020F0502020204030204" pitchFamily="34" charset="0"/>
              <a:cs typeface="Segoe UI Semilight" panose="020B0402040204020203" pitchFamily="34" charset="0"/>
            </a:endParaRPr>
          </a:p>
          <a:p>
            <a:pPr algn="just">
              <a:lnSpc>
                <a:spcPct val="107000"/>
              </a:lnSpc>
              <a:spcAft>
                <a:spcPts val="0"/>
              </a:spcAft>
            </a:pPr>
            <a:r>
              <a:rPr lang="es-MX" sz="1300" dirty="0">
                <a:latin typeface="Segoe UI Semilight" panose="020B0402040204020203" pitchFamily="34" charset="0"/>
                <a:ea typeface="Calibri" panose="020F0502020204030204" pitchFamily="34" charset="0"/>
                <a:cs typeface="Segoe UI Semilight" panose="020B0402040204020203" pitchFamily="34" charset="0"/>
              </a:rPr>
              <a:t>¿Qué disfrutas al aprender un idioma?</a:t>
            </a:r>
          </a:p>
          <a:p>
            <a:pPr algn="just">
              <a:lnSpc>
                <a:spcPct val="107000"/>
              </a:lnSpc>
              <a:spcAft>
                <a:spcPts val="0"/>
              </a:spcAft>
            </a:pPr>
            <a:endParaRPr lang="en-GB" sz="1100" dirty="0">
              <a:latin typeface="Segoe UI Semilight" panose="020B0402040204020203" pitchFamily="34" charset="0"/>
              <a:ea typeface="Calibri" panose="020F0502020204030204" pitchFamily="34" charset="0"/>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Listening</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Interacting</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Collecting new words</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Learning about other traditions </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s-MX" sz="1300" dirty="0">
                <a:solidFill>
                  <a:srgbClr val="000000"/>
                </a:solidFill>
                <a:latin typeface="Segoe UI Semilight" panose="020B0402040204020203" pitchFamily="34" charset="0"/>
                <a:ea typeface="Noto Sans Symbols"/>
                <a:cs typeface="Segoe UI Semilight" panose="020B0402040204020203" pitchFamily="34" charset="0"/>
              </a:rPr>
              <a:t>- </a:t>
            </a:r>
            <a:r>
              <a:rPr lang="en-US" sz="1300" dirty="0">
                <a:solidFill>
                  <a:srgbClr val="000000"/>
                </a:solidFill>
                <a:latin typeface="Segoe UI Semilight" panose="020B0402040204020203" pitchFamily="34" charset="0"/>
                <a:ea typeface="Noto Sans Symbols"/>
                <a:cs typeface="Segoe UI Semilight" panose="020B0402040204020203" pitchFamily="34" charset="0"/>
              </a:rPr>
              <a:t>History of the language</a:t>
            </a:r>
            <a:endParaRPr lang="en-GB" sz="1300" dirty="0">
              <a:latin typeface="Segoe UI Semilight" panose="020B0402040204020203" pitchFamily="34" charset="0"/>
              <a:ea typeface="Noto Sans Symbols"/>
              <a:cs typeface="Segoe UI Semilight" panose="020B0402040204020203" pitchFamily="34" charset="0"/>
            </a:endParaRPr>
          </a:p>
          <a:p>
            <a:pPr lvl="0"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 Films / Movies</a:t>
            </a:r>
          </a:p>
          <a:p>
            <a:pPr lvl="0" algn="just">
              <a:spcAft>
                <a:spcPts val="0"/>
              </a:spcAft>
            </a:pPr>
            <a:r>
              <a:rPr lang="es-MX" sz="1300" dirty="0">
                <a:solidFill>
                  <a:srgbClr val="000000"/>
                </a:solidFill>
                <a:latin typeface="Segoe UI Semilight" panose="020B0402040204020203" pitchFamily="34" charset="0"/>
                <a:ea typeface="Noto Sans Symbols"/>
                <a:cs typeface="Segoe UI Semilight" panose="020B0402040204020203" pitchFamily="34" charset="0"/>
              </a:rPr>
              <a:t>- Travelling</a:t>
            </a:r>
          </a:p>
          <a:p>
            <a:pPr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 A</a:t>
            </a:r>
            <a:r>
              <a:rPr lang="es-MX" sz="1400" dirty="0"/>
              <a:t>cquire more knowledge</a:t>
            </a:r>
            <a:endParaRPr lang="en-GB" sz="1300" dirty="0">
              <a:latin typeface="Segoe UI Semilight" panose="020B0402040204020203" pitchFamily="34" charset="0"/>
              <a:ea typeface="Noto Sans Symbols"/>
              <a:cs typeface="Segoe UI Semilight" panose="020B0402040204020203" pitchFamily="34" charset="0"/>
            </a:endParaRPr>
          </a:p>
          <a:p>
            <a:pPr lvl="0"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 ……………………………..</a:t>
            </a:r>
          </a:p>
          <a:p>
            <a:pPr lvl="0" algn="just">
              <a:spcAft>
                <a:spcPts val="0"/>
              </a:spcAft>
            </a:pPr>
            <a:r>
              <a:rPr lang="es-MX" sz="1300" dirty="0">
                <a:solidFill>
                  <a:srgbClr val="000000"/>
                </a:solidFill>
                <a:latin typeface="Segoe UI Semilight" panose="020B0402040204020203" pitchFamily="34" charset="0"/>
                <a:ea typeface="Noto Sans Symbols"/>
                <a:cs typeface="Segoe UI Semilight" panose="020B0402040204020203" pitchFamily="34" charset="0"/>
              </a:rPr>
              <a:t>- ………………………........</a:t>
            </a:r>
            <a:endParaRPr lang="en-GB" sz="1300" dirty="0">
              <a:latin typeface="Segoe UI Semilight" panose="020B0402040204020203" pitchFamily="34" charset="0"/>
              <a:ea typeface="Noto Sans Symbols"/>
              <a:cs typeface="Segoe UI Semilight" panose="020B0402040204020203" pitchFamily="34" charset="0"/>
            </a:endParaRPr>
          </a:p>
          <a:p>
            <a:pPr lvl="0" algn="just"/>
            <a:endParaRPr lang="en-GB" sz="1300" dirty="0">
              <a:effectLst/>
              <a:latin typeface="Segoe UI Semilight" panose="020B0402040204020203" pitchFamily="34" charset="0"/>
              <a:ea typeface="Noto Sans Symbols"/>
              <a:cs typeface="Segoe UI Semilight" panose="020B0402040204020203" pitchFamily="34" charset="0"/>
            </a:endParaRPr>
          </a:p>
        </p:txBody>
      </p:sp>
      <p:sp>
        <p:nvSpPr>
          <p:cNvPr id="23" name="Oval Callout 22"/>
          <p:cNvSpPr/>
          <p:nvPr/>
        </p:nvSpPr>
        <p:spPr>
          <a:xfrm>
            <a:off x="4225084" y="5488845"/>
            <a:ext cx="6018076" cy="1228725"/>
          </a:xfrm>
          <a:prstGeom prst="wedgeEllipseCallout">
            <a:avLst>
              <a:gd name="adj1" fmla="val -60885"/>
              <a:gd name="adj2" fmla="val 62500"/>
            </a:avLst>
          </a:prstGeom>
          <a:solidFill>
            <a:schemeClr val="bg1">
              <a:lumMod val="95000"/>
              <a:alpha val="10000"/>
            </a:schemeClr>
          </a:solidFill>
          <a:ln w="12700" cap="flat" cmpd="sng">
            <a:solidFill>
              <a:schemeClr val="bg1">
                <a:lumMod val="50000"/>
                <a:alpha val="10000"/>
              </a:schemeClr>
            </a:solidFill>
            <a:prstDash val="solid"/>
            <a:miter lim="800000"/>
            <a:headEnd type="none" w="sm" len="sm"/>
            <a:tailEnd type="none" w="sm" len="sm"/>
          </a:ln>
        </p:spPr>
        <p:txBody>
          <a:bodyPr spcFirstLastPara="1" wrap="square" lIns="91425" tIns="45700" rIns="91425" bIns="45700" anchor="ctr" anchorCtr="0"/>
          <a:lstStyle/>
          <a:p>
            <a:pPr>
              <a:lnSpc>
                <a:spcPct val="107000"/>
              </a:lnSpc>
              <a:spcAft>
                <a:spcPts val="800"/>
              </a:spcAft>
            </a:pPr>
            <a:r>
              <a:rPr lang="es-MX" sz="1300" dirty="0">
                <a:solidFill>
                  <a:srgbClr val="000000"/>
                </a:solidFill>
                <a:effectLst/>
                <a:latin typeface="Segoe UI Semilight" panose="020B0402040204020203" pitchFamily="34" charset="0"/>
                <a:ea typeface="Calibri" panose="020F0502020204030204" pitchFamily="34" charset="0"/>
                <a:cs typeface="Segoe UI Semilight" panose="020B0402040204020203" pitchFamily="34" charset="0"/>
              </a:rPr>
              <a:t>¿Sabías que? …  al aprender una lengua no sólo adquieres nuevas palabras, también conoces otra cultura y otros modos de vida.</a:t>
            </a:r>
            <a:endParaRPr lang="en-GB" sz="1300" dirty="0">
              <a:effectLst/>
              <a:latin typeface="Segoe UI Semilight" panose="020B0402040204020203" pitchFamily="34" charset="0"/>
              <a:ea typeface="Calibri" panose="020F0502020204030204" pitchFamily="34" charset="0"/>
              <a:cs typeface="Segoe UI Semilight" panose="020B0402040204020203" pitchFamily="34" charset="0"/>
            </a:endParaRPr>
          </a:p>
          <a:p>
            <a:pPr algn="ctr">
              <a:lnSpc>
                <a:spcPct val="107000"/>
              </a:lnSpc>
              <a:spcAft>
                <a:spcPts val="800"/>
              </a:spcAft>
            </a:pPr>
            <a:r>
              <a:rPr lang="es-MX" sz="1100" dirty="0">
                <a:effectLst/>
                <a:latin typeface="Segoe UI Semilight" panose="020B0402040204020203" pitchFamily="34" charset="0"/>
                <a:ea typeface="Calibri" panose="020F0502020204030204" pitchFamily="34" charset="0"/>
                <a:cs typeface="Segoe UI Semilight" panose="020B0402040204020203" pitchFamily="34" charset="0"/>
              </a:rPr>
              <a:t> </a:t>
            </a:r>
            <a:endParaRPr lang="en-GB" sz="1100" dirty="0">
              <a:effectLst/>
              <a:latin typeface="Segoe UI Semilight" panose="020B0402040204020203" pitchFamily="34" charset="0"/>
              <a:ea typeface="Calibri" panose="020F0502020204030204" pitchFamily="34" charset="0"/>
              <a:cs typeface="Segoe UI Semilight" panose="020B0402040204020203" pitchFamily="34" charset="0"/>
            </a:endParaRPr>
          </a:p>
        </p:txBody>
      </p:sp>
      <p:sp>
        <p:nvSpPr>
          <p:cNvPr id="6" name="Rectangle 5"/>
          <p:cNvSpPr/>
          <p:nvPr/>
        </p:nvSpPr>
        <p:spPr>
          <a:xfrm>
            <a:off x="638708" y="5569781"/>
            <a:ext cx="4746092" cy="692497"/>
          </a:xfrm>
          <a:prstGeom prst="rect">
            <a:avLst/>
          </a:prstGeom>
        </p:spPr>
        <p:txBody>
          <a:bodyPr wrap="square">
            <a:spAutoFit/>
          </a:bodyPr>
          <a:lstStyle/>
          <a:p>
            <a:r>
              <a:rPr lang="en-GB" sz="1300" dirty="0">
                <a:latin typeface="Segoe UI Semilight" panose="020B0402040204020203" pitchFamily="34" charset="0"/>
                <a:cs typeface="Segoe UI Semilight" panose="020B0402040204020203" pitchFamily="34" charset="0"/>
              </a:rPr>
              <a:t>Did you know? ... when learning a language you not only acquire new words, you also know another culture and other ways of life.</a:t>
            </a:r>
          </a:p>
        </p:txBody>
      </p:sp>
      <p:sp>
        <p:nvSpPr>
          <p:cNvPr id="14" name="TextBox 10"/>
          <p:cNvSpPr txBox="1"/>
          <p:nvPr/>
        </p:nvSpPr>
        <p:spPr>
          <a:xfrm>
            <a:off x="607830" y="915269"/>
            <a:ext cx="8672509"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My Language Learning Experiences</a:t>
            </a:r>
          </a:p>
        </p:txBody>
      </p:sp>
      <p:sp>
        <p:nvSpPr>
          <p:cNvPr id="19" name="Rectángulo 7">
            <a:extLst>
              <a:ext uri="{FF2B5EF4-FFF2-40B4-BE49-F238E27FC236}">
                <a16:creationId xmlns:a16="http://schemas.microsoft.com/office/drawing/2014/main" id="{316A002F-C48E-44C2-B2E2-10D240AC73FD}"/>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1" name="TextBox 10">
            <a:extLst>
              <a:ext uri="{FF2B5EF4-FFF2-40B4-BE49-F238E27FC236}">
                <a16:creationId xmlns:a16="http://schemas.microsoft.com/office/drawing/2014/main" id="{69746144-E0FB-4C07-BE22-DB76FE5F50E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5" name="Rectangle 1"/>
          <p:cNvSpPr>
            <a:spLocks noChangeArrowheads="1"/>
          </p:cNvSpPr>
          <p:nvPr/>
        </p:nvSpPr>
        <p:spPr bwMode="auto">
          <a:xfrm>
            <a:off x="636480" y="1732081"/>
            <a:ext cx="856337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altLang="en-US" sz="1300" dirty="0">
                <a:latin typeface="Segoe UI Semilight" panose="020B0402040204020203" pitchFamily="34" charset="0"/>
                <a:ea typeface="Arial" panose="020B0604020202020204" pitchFamily="34" charset="0"/>
                <a:cs typeface="Segoe UI Semilight" panose="020B0402040204020203" pitchFamily="34" charset="0"/>
              </a:rPr>
              <a:t>In this section, you will provide basic information about your language learning past and reflect on how you learn well. </a:t>
            </a:r>
            <a:endParaRPr kumimoji="0" lang="en-US" altLang="en-US" sz="1300" i="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endParaRPr>
          </a:p>
        </p:txBody>
      </p:sp>
      <p:graphicFrame>
        <p:nvGraphicFramePr>
          <p:cNvPr id="17" name="Tabla 41">
            <a:extLst>
              <a:ext uri="{FF2B5EF4-FFF2-40B4-BE49-F238E27FC236}">
                <a16:creationId xmlns:a16="http://schemas.microsoft.com/office/drawing/2014/main" id="{E1A1E12E-29CE-4E49-831C-501507F5E122}"/>
              </a:ext>
            </a:extLst>
          </p:cNvPr>
          <p:cNvGraphicFramePr>
            <a:graphicFrameLocks noGrp="1"/>
          </p:cNvGraphicFramePr>
          <p:nvPr>
            <p:extLst>
              <p:ext uri="{D42A27DB-BD31-4B8C-83A1-F6EECF244321}">
                <p14:modId xmlns:p14="http://schemas.microsoft.com/office/powerpoint/2010/main" val="3303810494"/>
              </p:ext>
            </p:extLst>
          </p:nvPr>
        </p:nvGraphicFramePr>
        <p:xfrm>
          <a:off x="729394" y="2209364"/>
          <a:ext cx="5616000" cy="3205915"/>
        </p:xfrm>
        <a:graphic>
          <a:graphicData uri="http://schemas.openxmlformats.org/drawingml/2006/table">
            <a:tbl>
              <a:tblPr>
                <a:tableStyleId>{5C22544A-7EE6-4342-B048-85BDC9FD1C3A}</a:tableStyleId>
              </a:tblPr>
              <a:tblGrid>
                <a:gridCol w="1404000">
                  <a:extLst>
                    <a:ext uri="{9D8B030D-6E8A-4147-A177-3AD203B41FA5}">
                      <a16:colId xmlns:a16="http://schemas.microsoft.com/office/drawing/2014/main" val="20000"/>
                    </a:ext>
                  </a:extLst>
                </a:gridCol>
                <a:gridCol w="1404000">
                  <a:extLst>
                    <a:ext uri="{9D8B030D-6E8A-4147-A177-3AD203B41FA5}">
                      <a16:colId xmlns:a16="http://schemas.microsoft.com/office/drawing/2014/main" val="618489482"/>
                    </a:ext>
                  </a:extLst>
                </a:gridCol>
                <a:gridCol w="1404000">
                  <a:extLst>
                    <a:ext uri="{9D8B030D-6E8A-4147-A177-3AD203B41FA5}">
                      <a16:colId xmlns:a16="http://schemas.microsoft.com/office/drawing/2014/main" val="20001"/>
                    </a:ext>
                  </a:extLst>
                </a:gridCol>
                <a:gridCol w="1404000">
                  <a:extLst>
                    <a:ext uri="{9D8B030D-6E8A-4147-A177-3AD203B41FA5}">
                      <a16:colId xmlns:a16="http://schemas.microsoft.com/office/drawing/2014/main" val="20002"/>
                    </a:ext>
                  </a:extLst>
                </a:gridCol>
              </a:tblGrid>
              <a:tr h="793792">
                <a:tc>
                  <a:txBody>
                    <a:bodyPr/>
                    <a:lstStyle/>
                    <a:p>
                      <a:pPr marL="63500" algn="ctr">
                        <a:lnSpc>
                          <a:spcPct val="107000"/>
                        </a:lnSpc>
                        <a:spcAft>
                          <a:spcPts val="0"/>
                        </a:spcAft>
                      </a:pPr>
                      <a:r>
                        <a:rPr lang="es-MX" sz="1100" dirty="0">
                          <a:solidFill>
                            <a:srgbClr val="552D81"/>
                          </a:solidFill>
                          <a:effectLst/>
                          <a:latin typeface="Segoe UI Semibold" panose="020B0702040204020203" pitchFamily="34" charset="0"/>
                          <a:ea typeface="Times New Roman" panose="02020603050405020304" pitchFamily="18" charset="0"/>
                          <a:cs typeface="Segoe UI Semibold" panose="020B0702040204020203" pitchFamily="34" charset="0"/>
                        </a:rPr>
                        <a:t>Language</a:t>
                      </a:r>
                    </a:p>
                    <a:p>
                      <a:pPr marL="63500" algn="ctr">
                        <a:lnSpc>
                          <a:spcPct val="107000"/>
                        </a:lnSpc>
                        <a:spcAft>
                          <a:spcPts val="0"/>
                        </a:spcAft>
                      </a:pPr>
                      <a:r>
                        <a:rPr lang="es-MX" sz="110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Lengua</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7000"/>
                        </a:lnSpc>
                        <a:spcAft>
                          <a:spcPts val="0"/>
                        </a:spcAft>
                      </a:pPr>
                      <a:r>
                        <a:rPr lang="es-MX" sz="1100" dirty="0">
                          <a:solidFill>
                            <a:srgbClr val="9F1F63"/>
                          </a:solidFill>
                          <a:effectLst/>
                          <a:latin typeface="Segoe UI Semibold" panose="020B0702040204020203" pitchFamily="34" charset="0"/>
                          <a:ea typeface="Times New Roman" panose="02020603050405020304" pitchFamily="18" charset="0"/>
                          <a:cs typeface="Segoe UI Semibold" panose="020B0702040204020203" pitchFamily="34" charset="0"/>
                        </a:rPr>
                        <a:t>Where?</a:t>
                      </a:r>
                    </a:p>
                    <a:p>
                      <a:pPr marL="63500" algn="ctr">
                        <a:lnSpc>
                          <a:spcPct val="107000"/>
                        </a:lnSpc>
                        <a:spcAft>
                          <a:spcPts val="0"/>
                        </a:spcAft>
                      </a:pPr>
                      <a:r>
                        <a:rPr lang="es-MX" sz="110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¿Dónde?</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7000"/>
                        </a:lnSpc>
                        <a:spcAft>
                          <a:spcPts val="0"/>
                        </a:spcAft>
                      </a:pPr>
                      <a:r>
                        <a:rPr lang="es-MX" sz="1100" dirty="0">
                          <a:solidFill>
                            <a:srgbClr val="EDC33D"/>
                          </a:solidFill>
                          <a:effectLst/>
                          <a:latin typeface="Segoe UI Semibold" panose="020B0702040204020203" pitchFamily="34" charset="0"/>
                          <a:ea typeface="Times New Roman" panose="02020603050405020304" pitchFamily="18" charset="0"/>
                          <a:cs typeface="Segoe UI Semibold" panose="020B0702040204020203" pitchFamily="34" charset="0"/>
                        </a:rPr>
                        <a:t>Why?</a:t>
                      </a:r>
                    </a:p>
                    <a:p>
                      <a:pPr marL="63500" algn="ctr">
                        <a:lnSpc>
                          <a:spcPct val="107000"/>
                        </a:lnSpc>
                        <a:spcAft>
                          <a:spcPts val="0"/>
                        </a:spcAft>
                      </a:pPr>
                      <a:r>
                        <a:rPr lang="es-MX" sz="110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¿Por</a:t>
                      </a:r>
                      <a:r>
                        <a:rPr lang="es-MX" sz="1100" baseline="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 qué?</a:t>
                      </a:r>
                      <a:endParaRPr lang="es-MX" sz="110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7000"/>
                        </a:lnSpc>
                        <a:spcAft>
                          <a:spcPts val="0"/>
                        </a:spcAft>
                      </a:pPr>
                      <a:r>
                        <a:rPr lang="es-MX" sz="1100" dirty="0">
                          <a:solidFill>
                            <a:srgbClr val="448785"/>
                          </a:solidFill>
                          <a:effectLst/>
                          <a:latin typeface="Segoe UI Semibold" panose="020B0702040204020203" pitchFamily="34" charset="0"/>
                          <a:cs typeface="Segoe UI Semibold" panose="020B0702040204020203" pitchFamily="34" charset="0"/>
                        </a:rPr>
                        <a:t>How long?</a:t>
                      </a:r>
                    </a:p>
                    <a:p>
                      <a:pPr marL="63500" algn="ctr">
                        <a:lnSpc>
                          <a:spcPct val="107000"/>
                        </a:lnSpc>
                        <a:spcAft>
                          <a:spcPts val="0"/>
                        </a:spcAft>
                      </a:pPr>
                      <a:r>
                        <a:rPr lang="es-MX" sz="110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¿Cuánto tiempo?</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0000"/>
                  </a:ext>
                </a:extLst>
              </a:tr>
              <a:tr h="755853">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92821">
                <a:tc>
                  <a:txBody>
                    <a:bodyPr/>
                    <a:lstStyle/>
                    <a:p>
                      <a:pPr marL="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103605919"/>
                  </a:ext>
                </a:extLst>
              </a:tr>
              <a:tr h="863449">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Aft>
                          <a:spcPts val="0"/>
                        </a:spcAft>
                      </a:pPr>
                      <a:r>
                        <a:rPr lang="es-MX" sz="1000" b="0" dirty="0">
                          <a:solidFill>
                            <a:schemeClr val="tx1">
                              <a:lumMod val="75000"/>
                              <a:lumOff val="25000"/>
                            </a:schemeClr>
                          </a:solidFill>
                          <a:effectLst/>
                          <a:latin typeface="Segoe UI Semilight" panose="020B0402040204020203" pitchFamily="34" charset="0"/>
                          <a:ea typeface="Futura"/>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Aft>
                          <a:spcPts val="0"/>
                        </a:spcAft>
                      </a:pPr>
                      <a:r>
                        <a:rPr lang="es-MX" sz="1000" b="0" dirty="0">
                          <a:solidFill>
                            <a:schemeClr val="tx1">
                              <a:lumMod val="75000"/>
                              <a:lumOff val="25000"/>
                            </a:schemeClr>
                          </a:solidFill>
                          <a:effectLst/>
                          <a:latin typeface="Segoe UI Semilight" panose="020B0402040204020203" pitchFamily="34" charset="0"/>
                          <a:ea typeface="Futura"/>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2921982"/>
                  </a:ext>
                </a:extLst>
              </a:tr>
            </a:tbl>
          </a:graphicData>
        </a:graphic>
      </p:graphicFrame>
    </p:spTree>
    <p:extLst>
      <p:ext uri="{BB962C8B-B14F-4D97-AF65-F5344CB8AC3E}">
        <p14:creationId xmlns:p14="http://schemas.microsoft.com/office/powerpoint/2010/main" val="333072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19</a:t>
            </a:fld>
            <a:endParaRPr lang="es-MX" dirty="0">
              <a:latin typeface="Segoe UI Semilight" panose="020B0402040204020203" pitchFamily="34" charset="0"/>
              <a:cs typeface="Segoe UI Semilight" panose="020B0402040204020203" pitchFamily="34" charset="0"/>
            </a:endParaRPr>
          </a:p>
        </p:txBody>
      </p:sp>
      <p:sp>
        <p:nvSpPr>
          <p:cNvPr id="12"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My Best Learning Scenario</a:t>
            </a:r>
          </a:p>
        </p:txBody>
      </p:sp>
      <p:sp>
        <p:nvSpPr>
          <p:cNvPr id="17" name="Rectángulo 7">
            <a:extLst>
              <a:ext uri="{FF2B5EF4-FFF2-40B4-BE49-F238E27FC236}">
                <a16:creationId xmlns:a16="http://schemas.microsoft.com/office/drawing/2014/main" id="{EFEBFA0E-B8EE-4CB3-BD47-A17F5CE4C6AC}"/>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3A0403E2-83F5-4A6A-963A-B27432F8DEFF}"/>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15" name="Picture 2" descr="flat screen TV between computer monitor on desk and books on shelves">
            <a:extLst>
              <a:ext uri="{FF2B5EF4-FFF2-40B4-BE49-F238E27FC236}">
                <a16:creationId xmlns:a16="http://schemas.microsoft.com/office/drawing/2014/main" id="{92750929-EDDF-4661-9787-7C05B9FE62E6}"/>
              </a:ext>
            </a:extLst>
          </p:cNvPr>
          <p:cNvPicPr>
            <a:picLocks noChangeAspect="1" noChangeArrowheads="1"/>
          </p:cNvPicPr>
          <p:nvPr/>
        </p:nvPicPr>
        <p:blipFill rotWithShape="1">
          <a:blip r:embed="rId6">
            <a:alphaModFix amt="88000"/>
            <a:extLst>
              <a:ext uri="{BEBA8EAE-BF5A-486C-A8C5-ECC9F3942E4B}">
                <a14:imgProps xmlns:a14="http://schemas.microsoft.com/office/drawing/2010/main">
                  <a14:imgLayer r:embed="rId7">
                    <a14:imgEffect>
                      <a14:brightnessContrast bright="3000"/>
                    </a14:imgEffect>
                  </a14:imgLayer>
                </a14:imgProps>
              </a:ext>
              <a:ext uri="{28A0092B-C50C-407E-A947-70E740481C1C}">
                <a14:useLocalDpi xmlns:a14="http://schemas.microsoft.com/office/drawing/2010/main" val="0"/>
              </a:ext>
            </a:extLst>
          </a:blip>
          <a:srcRect l="7192" t="-201" r="43655" b="201"/>
          <a:stretch/>
        </p:blipFill>
        <p:spPr bwMode="auto">
          <a:xfrm>
            <a:off x="723958" y="1835879"/>
            <a:ext cx="2843025" cy="384642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
          <p:cNvSpPr>
            <a:spLocks noChangeArrowheads="1"/>
          </p:cNvSpPr>
          <p:nvPr/>
        </p:nvSpPr>
        <p:spPr bwMode="auto">
          <a:xfrm>
            <a:off x="633854" y="5952216"/>
            <a:ext cx="886223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GB" altLang="en-US" sz="1300" dirty="0">
                <a:latin typeface="Segoe UI Semilight" panose="020B0402040204020203" pitchFamily="34" charset="0"/>
                <a:ea typeface="Arial" panose="020B0604020202020204" pitchFamily="34" charset="0"/>
                <a:cs typeface="Segoe UI Semilight" panose="020B0402040204020203" pitchFamily="34" charset="0"/>
              </a:rPr>
              <a:t>“</a:t>
            </a:r>
            <a:r>
              <a:rPr lang="en-GB" altLang="en-US" sz="1300" i="1" dirty="0">
                <a:latin typeface="Segoe UI Semilight" panose="020B0402040204020203" pitchFamily="34" charset="0"/>
                <a:ea typeface="Arial" panose="020B0604020202020204" pitchFamily="34" charset="0"/>
                <a:cs typeface="Segoe UI Semilight" panose="020B0402040204020203" pitchFamily="34" charset="0"/>
              </a:rPr>
              <a:t>Tell me and I forget. Teach me and I remember. Involve me and I learn</a:t>
            </a:r>
            <a:r>
              <a:rPr lang="en-GB" altLang="en-US" sz="1300" dirty="0">
                <a:latin typeface="Segoe UI Semilight" panose="020B0402040204020203" pitchFamily="34" charset="0"/>
                <a:ea typeface="Arial" panose="020B0604020202020204" pitchFamily="34" charset="0"/>
                <a:cs typeface="Segoe UI Semilight" panose="020B0402040204020203" pitchFamily="34" charset="0"/>
              </a:rPr>
              <a:t>.” –Benjamin Franklin, Founding Father of the USA.</a:t>
            </a:r>
            <a:endParaRPr kumimoji="0" lang="en-US" altLang="en-US" sz="1300" i="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endParaRPr>
          </a:p>
        </p:txBody>
      </p:sp>
      <p:sp>
        <p:nvSpPr>
          <p:cNvPr id="19" name="Rectangle 1">
            <a:extLst>
              <a:ext uri="{FF2B5EF4-FFF2-40B4-BE49-F238E27FC236}">
                <a16:creationId xmlns:a16="http://schemas.microsoft.com/office/drawing/2014/main" id="{803D120E-F827-49A4-8E73-C849194D2F3F}"/>
              </a:ext>
            </a:extLst>
          </p:cNvPr>
          <p:cNvSpPr/>
          <p:nvPr/>
        </p:nvSpPr>
        <p:spPr>
          <a:xfrm>
            <a:off x="6361397" y="1776989"/>
            <a:ext cx="2898365" cy="3996030"/>
          </a:xfrm>
          <a:prstGeom prst="rect">
            <a:avLst/>
          </a:prstGeom>
        </p:spPr>
        <p:txBody>
          <a:bodyPr wrap="square">
            <a:spAutoFit/>
          </a:bodyPr>
          <a:lstStyle/>
          <a:p>
            <a:pPr algn="just">
              <a:lnSpc>
                <a:spcPct val="107000"/>
              </a:lnSpc>
            </a:pPr>
            <a:r>
              <a:rPr lang="en-US" sz="1300" dirty="0">
                <a:latin typeface="Segoe UI Semibold" panose="020B0702040204020203" pitchFamily="34" charset="0"/>
                <a:ea typeface="Arial" panose="020B0604020202020204" pitchFamily="34" charset="0"/>
                <a:cs typeface="Segoe UI Semibold" panose="020B0702040204020203" pitchFamily="34" charset="0"/>
              </a:rPr>
              <a:t>Where can I practice?</a:t>
            </a:r>
            <a:endParaRPr lang="en-US" sz="1300" dirty="0">
              <a:latin typeface="Segoe UI Semibold" panose="020B0702040204020203" pitchFamily="34" charset="0"/>
              <a:ea typeface="Calibri" panose="020F0502020204030204" pitchFamily="34" charset="0"/>
              <a:cs typeface="Segoe UI Semibold" panose="020B0702040204020203" pitchFamily="34" charset="0"/>
            </a:endParaRPr>
          </a:p>
          <a:p>
            <a:pPr algn="just">
              <a:lnSpc>
                <a:spcPct val="107000"/>
              </a:lnSpc>
              <a:spcAft>
                <a:spcPts val="0"/>
              </a:spcAft>
            </a:pPr>
            <a:r>
              <a:rPr lang="en-US" sz="1300" dirty="0">
                <a:latin typeface="Segoe UI Semilight" panose="020B0402040204020203" pitchFamily="34" charset="0"/>
                <a:ea typeface="Calibri" panose="020F0502020204030204" pitchFamily="34" charset="0"/>
                <a:cs typeface="Segoe UI Semilight" panose="020B0402040204020203" pitchFamily="34" charset="0"/>
              </a:rPr>
              <a:t>¿Dónde puedo practicar?</a:t>
            </a:r>
          </a:p>
          <a:p>
            <a:pPr algn="just">
              <a:lnSpc>
                <a:spcPct val="107000"/>
              </a:lnSpc>
              <a:spcAft>
                <a:spcPts val="0"/>
              </a:spcAft>
            </a:pPr>
            <a:endParaRPr lang="en-US" sz="1000" dirty="0">
              <a:latin typeface="Segoe UI Semilight" panose="020B0402040204020203" pitchFamily="34" charset="0"/>
              <a:ea typeface="Calibri" panose="020F0502020204030204" pitchFamily="34" charset="0"/>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Listening to the podcasts</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Reading magazines</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On social networks</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With my online assessor</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With my classmates</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travel</a:t>
            </a:r>
            <a:endParaRPr lang="en-US"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Internet forums</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p:txBody>
      </p:sp>
      <p:sp>
        <p:nvSpPr>
          <p:cNvPr id="20" name="Rectangle 20">
            <a:extLst>
              <a:ext uri="{FF2B5EF4-FFF2-40B4-BE49-F238E27FC236}">
                <a16:creationId xmlns:a16="http://schemas.microsoft.com/office/drawing/2014/main" id="{5132B52A-4E1C-4A32-B0A1-CA876293A226}"/>
              </a:ext>
            </a:extLst>
          </p:cNvPr>
          <p:cNvSpPr/>
          <p:nvPr/>
        </p:nvSpPr>
        <p:spPr>
          <a:xfrm>
            <a:off x="3655099" y="1249539"/>
            <a:ext cx="2791558" cy="4554645"/>
          </a:xfrm>
          <a:prstGeom prst="rect">
            <a:avLst/>
          </a:prstGeom>
        </p:spPr>
        <p:txBody>
          <a:bodyPr wrap="square">
            <a:spAutoFit/>
          </a:bodyPr>
          <a:lstStyle/>
          <a:p>
            <a:pPr algn="just">
              <a:lnSpc>
                <a:spcPct val="107000"/>
              </a:lnSpc>
              <a:spcAft>
                <a:spcPts val="0"/>
              </a:spcAft>
            </a:pPr>
            <a:r>
              <a:rPr lang="en-US" sz="1300" b="1" dirty="0">
                <a:latin typeface="Segoe UI Semilight" panose="020B0402040204020203" pitchFamily="34" charset="0"/>
                <a:ea typeface="Calibri" panose="020F0502020204030204" pitchFamily="34" charset="0"/>
                <a:cs typeface="Segoe UI Semilight" panose="020B0402040204020203" pitchFamily="34" charset="0"/>
              </a:rPr>
              <a:t> </a:t>
            </a:r>
            <a:endParaRPr lang="en-US" sz="1300" dirty="0">
              <a:latin typeface="Segoe UI Semilight" panose="020B0402040204020203" pitchFamily="34" charset="0"/>
              <a:ea typeface="Calibri" panose="020F0502020204030204" pitchFamily="34" charset="0"/>
              <a:cs typeface="Segoe UI Semilight" panose="020B0402040204020203" pitchFamily="34" charset="0"/>
            </a:endParaRPr>
          </a:p>
          <a:p>
            <a:pPr algn="just">
              <a:lnSpc>
                <a:spcPct val="107000"/>
              </a:lnSpc>
              <a:spcAft>
                <a:spcPts val="800"/>
              </a:spcAft>
            </a:pPr>
            <a:endParaRPr lang="en-US" sz="1300" dirty="0">
              <a:latin typeface="Segoe UI Semilight" panose="020B0402040204020203" pitchFamily="34" charset="0"/>
              <a:ea typeface="Calibri" panose="020F0502020204030204" pitchFamily="34" charset="0"/>
              <a:cs typeface="Segoe UI Semilight" panose="020B0402040204020203" pitchFamily="34" charset="0"/>
            </a:endParaRPr>
          </a:p>
          <a:p>
            <a:pPr algn="just">
              <a:lnSpc>
                <a:spcPct val="107000"/>
              </a:lnSpc>
              <a:spcAft>
                <a:spcPts val="0"/>
              </a:spcAft>
            </a:pPr>
            <a:r>
              <a:rPr lang="en-US" sz="1300" dirty="0">
                <a:latin typeface="Segoe UI Semibold" panose="020B0702040204020203" pitchFamily="34" charset="0"/>
                <a:ea typeface="Calibri" panose="020F0502020204030204" pitchFamily="34" charset="0"/>
                <a:cs typeface="Segoe UI Semibold" panose="020B0702040204020203" pitchFamily="34" charset="0"/>
              </a:rPr>
              <a:t>How do I best learn language?</a:t>
            </a:r>
          </a:p>
          <a:p>
            <a:pPr algn="just">
              <a:lnSpc>
                <a:spcPct val="107000"/>
              </a:lnSpc>
            </a:pPr>
            <a:r>
              <a:rPr lang="en-US" sz="1300" dirty="0">
                <a:latin typeface="Segoe UI Semilight" panose="020B0402040204020203" pitchFamily="34" charset="0"/>
                <a:ea typeface="Arial" panose="020B0604020202020204" pitchFamily="34" charset="0"/>
                <a:cs typeface="Segoe UI Semilight" panose="020B0402040204020203" pitchFamily="34" charset="0"/>
              </a:rPr>
              <a:t>¿Cómo aprendo mejor una lengua?</a:t>
            </a:r>
          </a:p>
          <a:p>
            <a:pPr algn="just">
              <a:lnSpc>
                <a:spcPct val="107000"/>
              </a:lnSpc>
            </a:pPr>
            <a:endParaRPr lang="en-US" sz="1000" dirty="0">
              <a:latin typeface="Segoe UI Semilight" panose="020B0402040204020203" pitchFamily="34" charset="0"/>
              <a:ea typeface="Calibri" panose="020F0502020204030204" pitchFamily="34" charset="0"/>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 write down new words.</a:t>
            </a:r>
            <a:endParaRPr lang="en-US"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 repeat words or phrases.</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 read newspapers or magazines.</a:t>
            </a:r>
            <a:endParaRPr lang="en-US"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 watch videos and films.</a:t>
            </a:r>
            <a:endParaRPr lang="en-US"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 listen to music.</a:t>
            </a:r>
            <a:endParaRPr lang="en-US" sz="1300" dirty="0">
              <a:latin typeface="Segoe UI Semilight" panose="020B0402040204020203" pitchFamily="34" charset="0"/>
              <a:ea typeface="Noto Sans Symbols"/>
              <a:cs typeface="Segoe UI Semilight" panose="020B0402040204020203" pitchFamily="34" charset="0"/>
            </a:endParaRPr>
          </a:p>
          <a:p>
            <a:pPr algn="just">
              <a:lnSpc>
                <a:spcPct val="107000"/>
              </a:lnSpc>
              <a:spcAft>
                <a:spcPts val="0"/>
              </a:spcAft>
            </a:pPr>
            <a:r>
              <a:rPr lang="en-US" sz="1300" dirty="0">
                <a:latin typeface="Segoe UI Semilight" panose="020B0402040204020203" pitchFamily="34" charset="0"/>
                <a:ea typeface="Calibri" panose="020F0502020204030204" pitchFamily="34" charset="0"/>
                <a:cs typeface="Segoe UI Semilight" panose="020B0402040204020203" pitchFamily="34" charset="0"/>
              </a:rPr>
              <a:t>- I associate words with images.</a:t>
            </a:r>
          </a:p>
          <a:p>
            <a:pPr algn="just">
              <a:lnSpc>
                <a:spcPct val="107000"/>
              </a:lnSpc>
              <a:spcAft>
                <a:spcPts val="0"/>
              </a:spcAft>
            </a:pPr>
            <a:r>
              <a:rPr lang="en-US" sz="1300" dirty="0">
                <a:latin typeface="Segoe UI Semilight" panose="020B0402040204020203" pitchFamily="34" charset="0"/>
                <a:ea typeface="Calibri" panose="020F0502020204030204" pitchFamily="34" charset="0"/>
                <a:cs typeface="Segoe UI Semilight" panose="020B0402040204020203" pitchFamily="34" charset="0"/>
              </a:rPr>
              <a:t>- I do activities I enjoy</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p:txBody>
      </p:sp>
    </p:spTree>
    <p:extLst>
      <p:ext uri="{BB962C8B-B14F-4D97-AF65-F5344CB8AC3E}">
        <p14:creationId xmlns:p14="http://schemas.microsoft.com/office/powerpoint/2010/main" val="275559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11744" y="99537"/>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2"/>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49813"/>
            <a:ext cx="1817258" cy="242301"/>
          </a:xfrm>
          <a:prstGeom prst="rect">
            <a:avLst/>
          </a:prstGeom>
        </p:spPr>
      </p:pic>
      <p:sp>
        <p:nvSpPr>
          <p:cNvPr id="44" name="Rectángulo 7">
            <a:extLst>
              <a:ext uri="{FF2B5EF4-FFF2-40B4-BE49-F238E27FC236}">
                <a16:creationId xmlns:a16="http://schemas.microsoft.com/office/drawing/2014/main" id="{32C5EEFB-01F9-46DC-B5E6-F29547F4DB10}"/>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nvGrpSpPr>
          <p:cNvPr id="15" name="Grupo 14">
            <a:extLst>
              <a:ext uri="{FF2B5EF4-FFF2-40B4-BE49-F238E27FC236}">
                <a16:creationId xmlns:a16="http://schemas.microsoft.com/office/drawing/2014/main" id="{2E285CE1-D039-433C-B6E4-1EA2BDDAFF72}"/>
              </a:ext>
            </a:extLst>
          </p:cNvPr>
          <p:cNvGrpSpPr/>
          <p:nvPr/>
        </p:nvGrpSpPr>
        <p:grpSpPr>
          <a:xfrm>
            <a:off x="623712" y="1628717"/>
            <a:ext cx="9081988" cy="4423693"/>
            <a:chOff x="623712" y="1564549"/>
            <a:chExt cx="9081988" cy="4423693"/>
          </a:xfrm>
        </p:grpSpPr>
        <p:sp>
          <p:nvSpPr>
            <p:cNvPr id="103" name="Rectangle 30"/>
            <p:cNvSpPr/>
            <p:nvPr/>
          </p:nvSpPr>
          <p:spPr>
            <a:xfrm>
              <a:off x="623712" y="1564549"/>
              <a:ext cx="8252246" cy="4423693"/>
            </a:xfrm>
            <a:prstGeom prst="rect">
              <a:avLst/>
            </a:prstGeom>
            <a:blipFill dpi="0" rotWithShape="1">
              <a:blip r:embed="rId6" cstate="print">
                <a:alphaModFix amt="16000"/>
                <a:extLst>
                  <a:ext uri="{28A0092B-C50C-407E-A947-70E740481C1C}">
                    <a14:useLocalDpi xmlns:a14="http://schemas.microsoft.com/office/drawing/2010/main" val="0"/>
                  </a:ext>
                </a:extLst>
              </a:blip>
              <a:srcRect/>
              <a:stretch>
                <a:fillRect t="-1" r="-3066" b="-148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 name="Group 2"/>
            <p:cNvGrpSpPr/>
            <p:nvPr/>
          </p:nvGrpSpPr>
          <p:grpSpPr>
            <a:xfrm>
              <a:off x="633470" y="1698562"/>
              <a:ext cx="9072230" cy="3680286"/>
              <a:chOff x="838573" y="2227464"/>
              <a:chExt cx="9072230" cy="3680286"/>
            </a:xfrm>
          </p:grpSpPr>
          <p:sp>
            <p:nvSpPr>
              <p:cNvPr id="32" name="Rectángulo 5"/>
              <p:cNvSpPr/>
              <p:nvPr/>
            </p:nvSpPr>
            <p:spPr>
              <a:xfrm>
                <a:off x="1444850" y="2255044"/>
                <a:ext cx="2466203" cy="523220"/>
              </a:xfrm>
              <a:prstGeom prst="rect">
                <a:avLst/>
              </a:prstGeom>
            </p:spPr>
            <p:txBody>
              <a:bodyPr wrap="square">
                <a:spAutoFit/>
              </a:bodyPr>
              <a:lstStyle/>
              <a:p>
                <a:r>
                  <a:rPr lang="es-MX" sz="1400" dirty="0">
                    <a:solidFill>
                      <a:srgbClr val="804B83"/>
                    </a:solidFill>
                    <a:latin typeface="Segoe UI Semibold" panose="020B0702040204020203" pitchFamily="34" charset="0"/>
                    <a:cs typeface="Segoe UI Semibold" panose="020B0702040204020203" pitchFamily="34" charset="0"/>
                  </a:rPr>
                  <a:t>Introduction to My Digital Language Portfolio</a:t>
                </a:r>
              </a:p>
            </p:txBody>
          </p:sp>
          <p:grpSp>
            <p:nvGrpSpPr>
              <p:cNvPr id="33" name="Grupo 9"/>
              <p:cNvGrpSpPr/>
              <p:nvPr/>
            </p:nvGrpSpPr>
            <p:grpSpPr>
              <a:xfrm>
                <a:off x="840714" y="2227464"/>
                <a:ext cx="570291" cy="1363928"/>
                <a:chOff x="410334" y="2112426"/>
                <a:chExt cx="570291" cy="1363928"/>
              </a:xfrm>
            </p:grpSpPr>
            <p:sp>
              <p:nvSpPr>
                <p:cNvPr id="34" name="CuadroTexto 86"/>
                <p:cNvSpPr txBox="1"/>
                <p:nvPr/>
              </p:nvSpPr>
              <p:spPr>
                <a:xfrm>
                  <a:off x="410334" y="2112426"/>
                  <a:ext cx="525620" cy="523220"/>
                </a:xfrm>
                <a:prstGeom prst="rect">
                  <a:avLst/>
                </a:prstGeom>
                <a:noFill/>
              </p:spPr>
              <p:txBody>
                <a:bodyPr wrap="square" rtlCol="0">
                  <a:spAutoFit/>
                </a:bodyPr>
                <a:lstStyle/>
                <a:p>
                  <a:r>
                    <a:rPr lang="es-MX" sz="2800" dirty="0">
                      <a:solidFill>
                        <a:srgbClr val="804B83"/>
                      </a:solidFill>
                      <a:latin typeface="Segoe UI Semibold" panose="020B0702040204020203" pitchFamily="34" charset="0"/>
                      <a:cs typeface="Segoe UI Semibold" panose="020B0702040204020203" pitchFamily="34" charset="0"/>
                    </a:rPr>
                    <a:t>01</a:t>
                  </a:r>
                  <a:endParaRPr lang="es-MX" sz="2000" dirty="0">
                    <a:solidFill>
                      <a:srgbClr val="804B83"/>
                    </a:solidFill>
                    <a:latin typeface="Segoe UI Semibold" panose="020B0702040204020203" pitchFamily="34" charset="0"/>
                    <a:cs typeface="Segoe UI Semibold" panose="020B0702040204020203" pitchFamily="34" charset="0"/>
                  </a:endParaRPr>
                </a:p>
              </p:txBody>
            </p:sp>
            <p:cxnSp>
              <p:nvCxnSpPr>
                <p:cNvPr id="35" name="Conector recto 7"/>
                <p:cNvCxnSpPr>
                  <a:cxnSpLocks/>
                </p:cNvCxnSpPr>
                <p:nvPr/>
              </p:nvCxnSpPr>
              <p:spPr>
                <a:xfrm flipH="1">
                  <a:off x="969500" y="2229691"/>
                  <a:ext cx="11125" cy="1246663"/>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grpSp>
            <p:nvGrpSpPr>
              <p:cNvPr id="37" name="Grupo 43"/>
              <p:cNvGrpSpPr/>
              <p:nvPr/>
            </p:nvGrpSpPr>
            <p:grpSpPr>
              <a:xfrm>
                <a:off x="838573" y="3782078"/>
                <a:ext cx="3331226" cy="1232244"/>
                <a:chOff x="416431" y="3685512"/>
                <a:chExt cx="3331226" cy="1232244"/>
              </a:xfrm>
            </p:grpSpPr>
            <p:sp>
              <p:nvSpPr>
                <p:cNvPr id="38" name="Rectángulo 91"/>
                <p:cNvSpPr/>
                <p:nvPr/>
              </p:nvSpPr>
              <p:spPr>
                <a:xfrm>
                  <a:off x="986501" y="3783203"/>
                  <a:ext cx="2761156" cy="307777"/>
                </a:xfrm>
                <a:prstGeom prst="rect">
                  <a:avLst/>
                </a:prstGeom>
              </p:spPr>
              <p:txBody>
                <a:bodyPr wrap="square">
                  <a:spAutoFit/>
                </a:bodyPr>
                <a:lstStyle/>
                <a:p>
                  <a:r>
                    <a:rPr lang="es-MX" sz="1400" dirty="0">
                      <a:solidFill>
                        <a:srgbClr val="891B55"/>
                      </a:solidFill>
                      <a:latin typeface="Segoe UI Semibold" panose="020B0702040204020203" pitchFamily="34" charset="0"/>
                      <a:cs typeface="Segoe UI Semibold" panose="020B0702040204020203" pitchFamily="34" charset="0"/>
                    </a:rPr>
                    <a:t>Language Passport</a:t>
                  </a:r>
                </a:p>
              </p:txBody>
            </p:sp>
            <p:grpSp>
              <p:nvGrpSpPr>
                <p:cNvPr id="39" name="Grupo 92"/>
                <p:cNvGrpSpPr/>
                <p:nvPr/>
              </p:nvGrpSpPr>
              <p:grpSpPr>
                <a:xfrm>
                  <a:off x="416431" y="3685512"/>
                  <a:ext cx="643169" cy="1232244"/>
                  <a:chOff x="408193" y="2554934"/>
                  <a:chExt cx="643169" cy="1232244"/>
                </a:xfrm>
              </p:grpSpPr>
              <p:sp>
                <p:nvSpPr>
                  <p:cNvPr id="41" name="CuadroTexto 93"/>
                  <p:cNvSpPr txBox="1"/>
                  <p:nvPr/>
                </p:nvSpPr>
                <p:spPr>
                  <a:xfrm>
                    <a:off x="408193" y="2554934"/>
                    <a:ext cx="643169" cy="523220"/>
                  </a:xfrm>
                  <a:prstGeom prst="rect">
                    <a:avLst/>
                  </a:prstGeom>
                  <a:noFill/>
                </p:spPr>
                <p:txBody>
                  <a:bodyPr wrap="square" rtlCol="0">
                    <a:spAutoFit/>
                  </a:bodyPr>
                  <a:lstStyle/>
                  <a:p>
                    <a:r>
                      <a:rPr lang="es-MX" sz="2800" dirty="0">
                        <a:solidFill>
                          <a:srgbClr val="891B55"/>
                        </a:solidFill>
                        <a:latin typeface="Segoe UI Semibold" panose="020B0702040204020203" pitchFamily="34" charset="0"/>
                        <a:cs typeface="Segoe UI Semibold" panose="020B0702040204020203" pitchFamily="34" charset="0"/>
                      </a:rPr>
                      <a:t>02</a:t>
                    </a:r>
                    <a:endParaRPr lang="es-MX" dirty="0">
                      <a:solidFill>
                        <a:srgbClr val="891B55"/>
                      </a:solidFill>
                      <a:latin typeface="Segoe UI Semibold" panose="020B0702040204020203" pitchFamily="34" charset="0"/>
                      <a:cs typeface="Segoe UI Semibold" panose="020B0702040204020203" pitchFamily="34" charset="0"/>
                    </a:endParaRPr>
                  </a:p>
                </p:txBody>
              </p:sp>
              <p:cxnSp>
                <p:nvCxnSpPr>
                  <p:cNvPr id="46" name="Conector recto 94"/>
                  <p:cNvCxnSpPr/>
                  <p:nvPr/>
                </p:nvCxnSpPr>
                <p:spPr>
                  <a:xfrm>
                    <a:off x="969500" y="2689898"/>
                    <a:ext cx="0" cy="109728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grpSp>
          <p:grpSp>
            <p:nvGrpSpPr>
              <p:cNvPr id="48" name="Grupo 113"/>
              <p:cNvGrpSpPr/>
              <p:nvPr/>
            </p:nvGrpSpPr>
            <p:grpSpPr>
              <a:xfrm>
                <a:off x="4954938" y="3447660"/>
                <a:ext cx="4955865" cy="2460090"/>
                <a:chOff x="4340000" y="3244000"/>
                <a:chExt cx="4955865" cy="2460090"/>
              </a:xfrm>
            </p:grpSpPr>
            <p:sp>
              <p:nvSpPr>
                <p:cNvPr id="50" name="Rectángulo 110"/>
                <p:cNvSpPr/>
                <p:nvPr/>
              </p:nvSpPr>
              <p:spPr>
                <a:xfrm>
                  <a:off x="4342865" y="3995930"/>
                  <a:ext cx="4953000" cy="1708160"/>
                </a:xfrm>
                <a:prstGeom prst="rect">
                  <a:avLst/>
                </a:prstGeom>
              </p:spPr>
              <p:txBody>
                <a:bodyPr>
                  <a:spAutoFit/>
                </a:bodyPr>
                <a:lstStyle/>
                <a:p>
                  <a:pPr lvl="1"/>
                  <a:r>
                    <a:rPr lang="es-MX" sz="1050" dirty="0">
                      <a:latin typeface="Segoe UI Semilight" panose="020B0402040204020203" pitchFamily="34" charset="0"/>
                      <a:cs typeface="Segoe UI Semilight" panose="020B0402040204020203" pitchFamily="34" charset="0"/>
                    </a:rPr>
                    <a:t>- Adding Work </a:t>
                  </a:r>
                </a:p>
                <a:p>
                  <a:pPr lvl="1"/>
                  <a:r>
                    <a:rPr lang="es-MX" sz="1050" dirty="0">
                      <a:latin typeface="Segoe UI Semilight" panose="020B0402040204020203" pitchFamily="34" charset="0"/>
                      <a:cs typeface="Segoe UI Semilight" panose="020B0402040204020203" pitchFamily="34" charset="0"/>
                    </a:rPr>
                    <a:t>- Book II: Story Summary</a:t>
                  </a:r>
                </a:p>
                <a:p>
                  <a:pPr lvl="1"/>
                  <a:r>
                    <a:rPr lang="en-US" sz="1050" dirty="0">
                      <a:latin typeface="Segoe UI Semilight" panose="020B0402040204020203" pitchFamily="34" charset="0"/>
                      <a:cs typeface="Segoe UI Semilight" panose="020B0402040204020203" pitchFamily="34" charset="0"/>
                    </a:rPr>
                    <a:t>- Chapter IX: “Splitting the Fugitive”</a:t>
                  </a:r>
                </a:p>
                <a:p>
                  <a:pPr lvl="1"/>
                  <a:r>
                    <a:rPr lang="en-US" sz="1050" dirty="0">
                      <a:latin typeface="Segoe UI Semilight" panose="020B0402040204020203" pitchFamily="34" charset="0"/>
                      <a:cs typeface="Segoe UI Semilight" panose="020B0402040204020203" pitchFamily="34" charset="0"/>
                    </a:rPr>
                    <a:t>- Chapter X: ‘Home Alone”</a:t>
                  </a:r>
                </a:p>
                <a:p>
                  <a:pPr lvl="1"/>
                  <a:r>
                    <a:rPr lang="en-US" sz="1050" dirty="0">
                      <a:latin typeface="Segoe UI Semilight" panose="020B0402040204020203" pitchFamily="34" charset="0"/>
                      <a:cs typeface="Segoe UI Semilight" panose="020B0402040204020203" pitchFamily="34" charset="0"/>
                    </a:rPr>
                    <a:t>- Chapter XI: “Vancity”</a:t>
                  </a:r>
                </a:p>
                <a:p>
                  <a:pPr lvl="1"/>
                  <a:r>
                    <a:rPr lang="en-US" sz="1050" dirty="0">
                      <a:latin typeface="Segoe UI Semilight" panose="020B0402040204020203" pitchFamily="34" charset="0"/>
                      <a:cs typeface="Segoe UI Semilight" panose="020B0402040204020203" pitchFamily="34" charset="0"/>
                    </a:rPr>
                    <a:t>- Chapter XII: “The Devil Wears Prada”</a:t>
                  </a:r>
                </a:p>
                <a:p>
                  <a:pPr lvl="1"/>
                  <a:r>
                    <a:rPr lang="en-US" sz="1050" dirty="0">
                      <a:latin typeface="Segoe UI Semilight" panose="020B0402040204020203" pitchFamily="34" charset="0"/>
                      <a:cs typeface="Segoe UI Semilight" panose="020B0402040204020203" pitchFamily="34" charset="0"/>
                    </a:rPr>
                    <a:t>- Chapter XIII: “Like Water for Chocolate”</a:t>
                  </a:r>
                </a:p>
                <a:p>
                  <a:pPr lvl="1"/>
                  <a:r>
                    <a:rPr lang="en-US" sz="1050" dirty="0">
                      <a:latin typeface="Segoe UI Semilight" panose="020B0402040204020203" pitchFamily="34" charset="0"/>
                      <a:cs typeface="Segoe UI Semilight" panose="020B0402040204020203" pitchFamily="34" charset="0"/>
                    </a:rPr>
                    <a:t>- Chapter XIV: “The Office”</a:t>
                  </a:r>
                </a:p>
                <a:p>
                  <a:pPr lvl="1"/>
                  <a:r>
                    <a:rPr lang="en-US" sz="1050" dirty="0">
                      <a:latin typeface="Segoe UI Semilight" panose="020B0402040204020203" pitchFamily="34" charset="0"/>
                      <a:cs typeface="Segoe UI Semilight" panose="020B0402040204020203" pitchFamily="34" charset="0"/>
                    </a:rPr>
                    <a:t>- Chapter XV: “The Spectacular Now”</a:t>
                  </a:r>
                </a:p>
                <a:p>
                  <a:pPr lvl="1"/>
                  <a:r>
                    <a:rPr lang="en-US" sz="1050" dirty="0">
                      <a:latin typeface="Segoe UI Semilight" panose="020B0402040204020203" pitchFamily="34" charset="0"/>
                      <a:cs typeface="Segoe UI Semilight" panose="020B0402040204020203" pitchFamily="34" charset="0"/>
                    </a:rPr>
                    <a:t>- Chapter XVI: “Into the Wild”</a:t>
                  </a:r>
                </a:p>
              </p:txBody>
            </p:sp>
            <p:cxnSp>
              <p:nvCxnSpPr>
                <p:cNvPr id="71" name="Conector recto 100"/>
                <p:cNvCxnSpPr>
                  <a:cxnSpLocks/>
                </p:cNvCxnSpPr>
                <p:nvPr/>
              </p:nvCxnSpPr>
              <p:spPr>
                <a:xfrm flipH="1">
                  <a:off x="4798750" y="3784068"/>
                  <a:ext cx="1" cy="1869743"/>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5" name="Rectángulo 101"/>
                <p:cNvSpPr/>
                <p:nvPr/>
              </p:nvSpPr>
              <p:spPr>
                <a:xfrm>
                  <a:off x="4340000" y="3244000"/>
                  <a:ext cx="4953000" cy="253916"/>
                </a:xfrm>
                <a:prstGeom prst="rect">
                  <a:avLst/>
                </a:prstGeom>
              </p:spPr>
              <p:txBody>
                <a:bodyPr>
                  <a:spAutoFit/>
                </a:bodyPr>
                <a:lstStyle/>
                <a:p>
                  <a:pPr lvl="1"/>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p:txBody>
            </p:sp>
          </p:grpSp>
        </p:grpSp>
        <p:sp>
          <p:nvSpPr>
            <p:cNvPr id="43" name="Rectángulo 97"/>
            <p:cNvSpPr/>
            <p:nvPr/>
          </p:nvSpPr>
          <p:spPr>
            <a:xfrm>
              <a:off x="1259564" y="4775581"/>
              <a:ext cx="3210900" cy="307777"/>
            </a:xfrm>
            <a:prstGeom prst="rect">
              <a:avLst/>
            </a:prstGeom>
          </p:spPr>
          <p:txBody>
            <a:bodyPr wrap="square">
              <a:spAutoFit/>
            </a:bodyPr>
            <a:lstStyle/>
            <a:p>
              <a:r>
                <a:rPr lang="es-MX" sz="1400" dirty="0">
                  <a:solidFill>
                    <a:srgbClr val="E0B415"/>
                  </a:solidFill>
                  <a:latin typeface="Segoe UI Semibold" panose="020B0702040204020203" pitchFamily="34" charset="0"/>
                  <a:cs typeface="Segoe UI Semibold" panose="020B0702040204020203" pitchFamily="34" charset="0"/>
                </a:rPr>
                <a:t>Language Biography </a:t>
              </a:r>
            </a:p>
          </p:txBody>
        </p:sp>
        <p:cxnSp>
          <p:nvCxnSpPr>
            <p:cNvPr id="45" name="Conector recto 100"/>
            <p:cNvCxnSpPr>
              <a:cxnSpLocks/>
            </p:cNvCxnSpPr>
            <p:nvPr/>
          </p:nvCxnSpPr>
          <p:spPr>
            <a:xfrm>
              <a:off x="1194777" y="4803912"/>
              <a:ext cx="0" cy="1150167"/>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6" name="Rectángulo 103"/>
            <p:cNvSpPr/>
            <p:nvPr/>
          </p:nvSpPr>
          <p:spPr>
            <a:xfrm>
              <a:off x="5245446" y="3343827"/>
              <a:ext cx="2942672" cy="307777"/>
            </a:xfrm>
            <a:prstGeom prst="rect">
              <a:avLst/>
            </a:prstGeom>
          </p:spPr>
          <p:txBody>
            <a:bodyPr wrap="square">
              <a:spAutoFit/>
            </a:bodyPr>
            <a:lstStyle/>
            <a:p>
              <a:r>
                <a:rPr lang="es-MX" sz="1400" dirty="0">
                  <a:solidFill>
                    <a:srgbClr val="347E7C"/>
                  </a:solidFill>
                  <a:latin typeface="Segoe UI Semibold" panose="020B0702040204020203" pitchFamily="34" charset="0"/>
                  <a:cs typeface="Segoe UI Semibold" panose="020B0702040204020203" pitchFamily="34" charset="0"/>
                </a:rPr>
                <a:t>Dossier of My Work</a:t>
              </a:r>
            </a:p>
          </p:txBody>
        </p:sp>
        <p:cxnSp>
          <p:nvCxnSpPr>
            <p:cNvPr id="63" name="Conector recto 100"/>
            <p:cNvCxnSpPr>
              <a:cxnSpLocks/>
            </p:cNvCxnSpPr>
            <p:nvPr/>
          </p:nvCxnSpPr>
          <p:spPr>
            <a:xfrm>
              <a:off x="5206392" y="1789323"/>
              <a:ext cx="0" cy="1452888"/>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4" name="CuadroTexto 99">
              <a:extLst>
                <a:ext uri="{FF2B5EF4-FFF2-40B4-BE49-F238E27FC236}">
                  <a16:creationId xmlns:a16="http://schemas.microsoft.com/office/drawing/2014/main" id="{BF46E19D-A829-471B-B6C7-ED9B84F2DAD4}"/>
                </a:ext>
              </a:extLst>
            </p:cNvPr>
            <p:cNvSpPr txBox="1"/>
            <p:nvPr/>
          </p:nvSpPr>
          <p:spPr>
            <a:xfrm>
              <a:off x="625038" y="4710253"/>
              <a:ext cx="617978" cy="523220"/>
            </a:xfrm>
            <a:prstGeom prst="rect">
              <a:avLst/>
            </a:prstGeom>
            <a:noFill/>
          </p:spPr>
          <p:txBody>
            <a:bodyPr wrap="square" rtlCol="0">
              <a:spAutoFit/>
            </a:bodyPr>
            <a:lstStyle/>
            <a:p>
              <a:r>
                <a:rPr lang="es-MX" sz="2800" dirty="0">
                  <a:solidFill>
                    <a:srgbClr val="E0B415"/>
                  </a:solidFill>
                  <a:latin typeface="Segoe UI Semibold" panose="020B0702040204020203" pitchFamily="34" charset="0"/>
                  <a:cs typeface="Segoe UI Semibold" panose="020B0702040204020203" pitchFamily="34" charset="0"/>
                </a:rPr>
                <a:t>03</a:t>
              </a:r>
              <a:endParaRPr lang="es-MX" dirty="0">
                <a:solidFill>
                  <a:srgbClr val="E0B415"/>
                </a:solidFill>
                <a:latin typeface="Segoe UI Semibold" panose="020B0702040204020203" pitchFamily="34" charset="0"/>
                <a:cs typeface="Segoe UI Semibold" panose="020B0702040204020203" pitchFamily="34" charset="0"/>
              </a:endParaRPr>
            </a:p>
          </p:txBody>
        </p:sp>
      </p:grpSp>
      <p:sp>
        <p:nvSpPr>
          <p:cNvPr id="66" name="CuadroTexto 99">
            <a:extLst>
              <a:ext uri="{FF2B5EF4-FFF2-40B4-BE49-F238E27FC236}">
                <a16:creationId xmlns:a16="http://schemas.microsoft.com/office/drawing/2014/main" id="{A821BBEB-C854-4529-A7C2-21D4EA9BBD91}"/>
              </a:ext>
            </a:extLst>
          </p:cNvPr>
          <p:cNvSpPr txBox="1"/>
          <p:nvPr/>
        </p:nvSpPr>
        <p:spPr>
          <a:xfrm>
            <a:off x="4627880" y="3352408"/>
            <a:ext cx="608000" cy="800219"/>
          </a:xfrm>
          <a:prstGeom prst="rect">
            <a:avLst/>
          </a:prstGeom>
          <a:noFill/>
        </p:spPr>
        <p:txBody>
          <a:bodyPr wrap="square" rtlCol="0">
            <a:spAutoFit/>
          </a:bodyPr>
          <a:lstStyle/>
          <a:p>
            <a:r>
              <a:rPr lang="es-MX" sz="2800" dirty="0">
                <a:solidFill>
                  <a:srgbClr val="347E7C"/>
                </a:solidFill>
                <a:latin typeface="Segoe UI Semibold" panose="020B0702040204020203" pitchFamily="34" charset="0"/>
                <a:cs typeface="Segoe UI Semibold" panose="020B0702040204020203" pitchFamily="34" charset="0"/>
              </a:rPr>
              <a:t>04</a:t>
            </a:r>
          </a:p>
          <a:p>
            <a:endParaRPr lang="es-MX" dirty="0">
              <a:solidFill>
                <a:srgbClr val="347E7C"/>
              </a:solidFill>
              <a:latin typeface="Segoe UI Semibold" panose="020B0702040204020203" pitchFamily="34" charset="0"/>
              <a:cs typeface="Segoe UI Semibold" panose="020B0702040204020203" pitchFamily="34" charset="0"/>
            </a:endParaRPr>
          </a:p>
        </p:txBody>
      </p:sp>
      <p:sp>
        <p:nvSpPr>
          <p:cNvPr id="42" name="Rectángulo 41">
            <a:extLst>
              <a:ext uri="{FF2B5EF4-FFF2-40B4-BE49-F238E27FC236}">
                <a16:creationId xmlns:a16="http://schemas.microsoft.com/office/drawing/2014/main" id="{BE936782-5961-4AC1-9556-6F3C1C82DF1A}"/>
              </a:ext>
            </a:extLst>
          </p:cNvPr>
          <p:cNvSpPr/>
          <p:nvPr/>
        </p:nvSpPr>
        <p:spPr>
          <a:xfrm>
            <a:off x="5210249" y="5493540"/>
            <a:ext cx="2083685" cy="577081"/>
          </a:xfrm>
          <a:prstGeom prst="rect">
            <a:avLst/>
          </a:prstGeom>
        </p:spPr>
        <p:txBody>
          <a:bodyPr wrap="square">
            <a:spAutoFit/>
          </a:bodyPr>
          <a:lstStyle/>
          <a:p>
            <a:r>
              <a:rPr lang="es-MX" sz="1050" i="1" dirty="0">
                <a:latin typeface="Segoe UI Semilight" panose="020B0402040204020203" pitchFamily="34" charset="0"/>
                <a:cs typeface="Segoe UI Semilight" panose="020B0402040204020203" pitchFamily="34" charset="0"/>
              </a:rPr>
              <a:t>- “</a:t>
            </a:r>
            <a:r>
              <a:rPr lang="en-US" sz="1050" i="1" dirty="0">
                <a:latin typeface="Segoe UI Semilight" panose="020B0402040204020203" pitchFamily="34" charset="0"/>
                <a:cs typeface="Segoe UI Semilight" panose="020B0402040204020203" pitchFamily="34" charset="0"/>
              </a:rPr>
              <a:t>The structure of every sentence is a lesson in logic.”</a:t>
            </a:r>
            <a:endParaRPr lang="es-MX" sz="1050" i="1" dirty="0">
              <a:latin typeface="Segoe UI Semilight" panose="020B0402040204020203" pitchFamily="34" charset="0"/>
              <a:cs typeface="Segoe UI Semilight" panose="020B0402040204020203" pitchFamily="34" charset="0"/>
            </a:endParaRPr>
          </a:p>
          <a:p>
            <a:r>
              <a:rPr lang="es-MX" sz="1050" dirty="0">
                <a:latin typeface="Segoe UI Semilight" panose="020B0402040204020203" pitchFamily="34" charset="0"/>
                <a:cs typeface="Segoe UI Semilight" panose="020B0402040204020203" pitchFamily="34" charset="0"/>
              </a:rPr>
              <a:t>John Stewart Mill, 1867</a:t>
            </a:r>
          </a:p>
        </p:txBody>
      </p:sp>
      <p:cxnSp>
        <p:nvCxnSpPr>
          <p:cNvPr id="53" name="Conector recto 100">
            <a:extLst>
              <a:ext uri="{FF2B5EF4-FFF2-40B4-BE49-F238E27FC236}">
                <a16:creationId xmlns:a16="http://schemas.microsoft.com/office/drawing/2014/main" id="{63BF3211-B8ED-4C98-AFB4-10D417BEABE8}"/>
              </a:ext>
            </a:extLst>
          </p:cNvPr>
          <p:cNvCxnSpPr>
            <a:cxnSpLocks/>
          </p:cNvCxnSpPr>
          <p:nvPr/>
        </p:nvCxnSpPr>
        <p:spPr>
          <a:xfrm>
            <a:off x="5209163" y="5533500"/>
            <a:ext cx="0" cy="490217"/>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4" name="Rectángulo 53">
            <a:extLst>
              <a:ext uri="{FF2B5EF4-FFF2-40B4-BE49-F238E27FC236}">
                <a16:creationId xmlns:a16="http://schemas.microsoft.com/office/drawing/2014/main" id="{FB00E019-9EBE-481F-BBB8-61CBAAA057BF}"/>
              </a:ext>
            </a:extLst>
          </p:cNvPr>
          <p:cNvSpPr/>
          <p:nvPr/>
        </p:nvSpPr>
        <p:spPr>
          <a:xfrm>
            <a:off x="4753330" y="1798654"/>
            <a:ext cx="4953000" cy="1546577"/>
          </a:xfrm>
          <a:prstGeom prst="rect">
            <a:avLst/>
          </a:prstGeom>
        </p:spPr>
        <p:txBody>
          <a:bodyPr wrap="square">
            <a:spAutoFit/>
          </a:bodyPr>
          <a:lstStyle/>
          <a:p>
            <a:pPr lvl="1"/>
            <a:r>
              <a:rPr lang="en-US" sz="1050" dirty="0">
                <a:latin typeface="Segoe UI Semilight" panose="020B0402040204020203" pitchFamily="34" charset="0"/>
                <a:cs typeface="Segoe UI Semilight" panose="020B0402040204020203" pitchFamily="34" charset="0"/>
              </a:rPr>
              <a:t>- Chapter IX: Can do statements</a:t>
            </a:r>
          </a:p>
          <a:p>
            <a:pPr lvl="1"/>
            <a:r>
              <a:rPr lang="en-US" sz="1050" dirty="0">
                <a:latin typeface="Segoe UI Semilight" panose="020B0402040204020203" pitchFamily="34" charset="0"/>
                <a:cs typeface="Segoe UI Semilight" panose="020B0402040204020203" pitchFamily="34" charset="0"/>
              </a:rPr>
              <a:t>- Chapter X: Can do statements </a:t>
            </a:r>
          </a:p>
          <a:p>
            <a:pPr lvl="1"/>
            <a:r>
              <a:rPr lang="en-US" sz="1050" dirty="0">
                <a:latin typeface="Segoe UI Semilight" panose="020B0402040204020203" pitchFamily="34" charset="0"/>
                <a:cs typeface="Segoe UI Semilight" panose="020B0402040204020203" pitchFamily="34" charset="0"/>
              </a:rPr>
              <a:t>- Chapter XI: Can do statements</a:t>
            </a:r>
          </a:p>
          <a:p>
            <a:pPr lvl="1"/>
            <a:r>
              <a:rPr lang="en-US" sz="1050" dirty="0">
                <a:latin typeface="Segoe UI Semilight" panose="020B0402040204020203" pitchFamily="34" charset="0"/>
                <a:cs typeface="Segoe UI Semilight" panose="020B0402040204020203" pitchFamily="34" charset="0"/>
              </a:rPr>
              <a:t>- Chapter XII: Can do statements</a:t>
            </a:r>
            <a:endParaRPr lang="es-MX" sz="1050" dirty="0">
              <a:latin typeface="Segoe UI Semilight" panose="020B0402040204020203" pitchFamily="34" charset="0"/>
              <a:cs typeface="Segoe UI Semilight" panose="020B0402040204020203" pitchFamily="34" charset="0"/>
            </a:endParaRPr>
          </a:p>
          <a:p>
            <a:pPr lvl="1"/>
            <a:r>
              <a:rPr lang="es-MX" sz="1050" dirty="0">
                <a:latin typeface="Segoe UI Semilight" panose="020B0402040204020203" pitchFamily="34" charset="0"/>
                <a:cs typeface="Segoe UI Semilight" panose="020B0402040204020203" pitchFamily="34" charset="0"/>
              </a:rPr>
              <a:t>- Chapter XIII: Can do statements</a:t>
            </a:r>
          </a:p>
          <a:p>
            <a:pPr lvl="1"/>
            <a:r>
              <a:rPr lang="es-MX" sz="1050" dirty="0">
                <a:latin typeface="Segoe UI Semilight" panose="020B0402040204020203" pitchFamily="34" charset="0"/>
                <a:cs typeface="Segoe UI Semilight" panose="020B0402040204020203" pitchFamily="34" charset="0"/>
              </a:rPr>
              <a:t>- Chapter XIV: Can do statements</a:t>
            </a:r>
          </a:p>
          <a:p>
            <a:pPr lvl="1"/>
            <a:r>
              <a:rPr lang="es-MX" sz="1050" dirty="0">
                <a:latin typeface="Segoe UI Semilight" panose="020B0402040204020203" pitchFamily="34" charset="0"/>
                <a:cs typeface="Segoe UI Semilight" panose="020B0402040204020203" pitchFamily="34" charset="0"/>
              </a:rPr>
              <a:t>- Chapter XV: Can do statements</a:t>
            </a:r>
          </a:p>
          <a:p>
            <a:pPr lvl="1"/>
            <a:r>
              <a:rPr lang="es-MX" sz="1050" dirty="0">
                <a:latin typeface="Segoe UI Semilight" panose="020B0402040204020203" pitchFamily="34" charset="0"/>
                <a:cs typeface="Segoe UI Semilight" panose="020B0402040204020203" pitchFamily="34" charset="0"/>
              </a:rPr>
              <a:t>- Chapter XVI: Can do statements</a:t>
            </a:r>
          </a:p>
          <a:p>
            <a:pPr lvl="1"/>
            <a:r>
              <a:rPr lang="es-MX" sz="1050" i="1" dirty="0">
                <a:latin typeface="Segoe UI Semilight" panose="020B0402040204020203" pitchFamily="34" charset="0"/>
                <a:cs typeface="Segoe UI Semilight" panose="020B0402040204020203" pitchFamily="34" charset="0"/>
              </a:rPr>
              <a:t>- </a:t>
            </a:r>
            <a:r>
              <a:rPr lang="es-MX" sz="1050" dirty="0">
                <a:latin typeface="Segoe UI Semilight" panose="020B0402040204020203" pitchFamily="34" charset="0"/>
                <a:cs typeface="Segoe UI Semilight" panose="020B0402040204020203" pitchFamily="34" charset="0"/>
              </a:rPr>
              <a:t>Other Learning Competences</a:t>
            </a:r>
          </a:p>
        </p:txBody>
      </p:sp>
      <p:sp>
        <p:nvSpPr>
          <p:cNvPr id="58" name="Folded Corner 203">
            <a:extLst>
              <a:ext uri="{FF2B5EF4-FFF2-40B4-BE49-F238E27FC236}">
                <a16:creationId xmlns:a16="http://schemas.microsoft.com/office/drawing/2014/main" id="{14192E51-FF72-457A-B375-CA728DB71E49}"/>
              </a:ext>
            </a:extLst>
          </p:cNvPr>
          <p:cNvSpPr/>
          <p:nvPr/>
        </p:nvSpPr>
        <p:spPr>
          <a:xfrm>
            <a:off x="598061" y="1026487"/>
            <a:ext cx="897839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My Portfolio: </a:t>
            </a:r>
            <a:r>
              <a:rPr lang="es-MX" sz="3200" dirty="0">
                <a:solidFill>
                  <a:srgbClr val="804B83"/>
                </a:solidFill>
                <a:latin typeface="Segoe UI" panose="020B0502040204020203" pitchFamily="34" charset="0"/>
                <a:ea typeface="Arial Unicode MS" panose="020B0604020202020204" pitchFamily="34" charset="-128"/>
                <a:cs typeface="Segoe UI" panose="020B0502040204020203" pitchFamily="34" charset="0"/>
              </a:rPr>
              <a:t>“Linda in Real Life”</a:t>
            </a:r>
            <a:endParaRPr lang="es-MX" sz="3200" dirty="0">
              <a:solidFill>
                <a:srgbClr val="804B83"/>
              </a:solidFill>
              <a:latin typeface="Segoe UI" panose="020B0502040204020203" pitchFamily="34" charset="0"/>
              <a:cs typeface="Segoe UI" panose="020B0502040204020203" pitchFamily="34" charset="0"/>
            </a:endParaRPr>
          </a:p>
        </p:txBody>
      </p:sp>
      <p:sp>
        <p:nvSpPr>
          <p:cNvPr id="59" name="Rectángulo 13">
            <a:extLst>
              <a:ext uri="{FF2B5EF4-FFF2-40B4-BE49-F238E27FC236}">
                <a16:creationId xmlns:a16="http://schemas.microsoft.com/office/drawing/2014/main" id="{C2681E58-E517-460D-A8F1-0C99870F0B4B}"/>
              </a:ext>
            </a:extLst>
          </p:cNvPr>
          <p:cNvSpPr/>
          <p:nvPr/>
        </p:nvSpPr>
        <p:spPr>
          <a:xfrm>
            <a:off x="752337" y="2397571"/>
            <a:ext cx="4953000" cy="1061829"/>
          </a:xfrm>
          <a:prstGeom prst="rect">
            <a:avLst/>
          </a:prstGeom>
        </p:spPr>
        <p:txBody>
          <a:bodyPr>
            <a:spAutoFit/>
          </a:bodyPr>
          <a:lstStyle/>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Principles of the Portfolio</a:t>
            </a:r>
          </a:p>
          <a:p>
            <a:pPr lvl="1"/>
            <a:r>
              <a:rPr lang="es-MX" sz="1050" dirty="0">
                <a:solidFill>
                  <a:schemeClr val="bg2">
                    <a:lumMod val="25000"/>
                  </a:schemeClr>
                </a:solidFill>
                <a:latin typeface="Segoe UI Semilight" panose="020B0402040204020203" pitchFamily="34" charset="0"/>
                <a:cs typeface="Segoe UI Semilight" panose="020B0402040204020203" pitchFamily="34" charset="0"/>
              </a:rPr>
              <a:t>- Uses of My DLP</a:t>
            </a:r>
          </a:p>
          <a:p>
            <a:pPr lvl="1"/>
            <a:r>
              <a:rPr lang="es-MX" sz="1050" dirty="0">
                <a:solidFill>
                  <a:schemeClr val="bg2">
                    <a:lumMod val="25000"/>
                  </a:schemeClr>
                </a:solidFill>
                <a:latin typeface="Segoe UI Semilight" panose="020B0402040204020203" pitchFamily="34" charset="0"/>
                <a:cs typeface="Segoe UI Semilight" panose="020B0402040204020203" pitchFamily="34" charset="0"/>
              </a:rPr>
              <a:t>- Three Main Sections</a:t>
            </a:r>
          </a:p>
          <a:p>
            <a:pPr lvl="1"/>
            <a:r>
              <a:rPr lang="es-MX" sz="1050" dirty="0">
                <a:solidFill>
                  <a:schemeClr val="bg2">
                    <a:lumMod val="25000"/>
                  </a:schemeClr>
                </a:solidFill>
                <a:latin typeface="Segoe UI Semilight" panose="020B0402040204020203" pitchFamily="34" charset="0"/>
                <a:cs typeface="Segoe UI Semilight" panose="020B0402040204020203" pitchFamily="34" charset="0"/>
              </a:rPr>
              <a:t>- </a:t>
            </a:r>
            <a:r>
              <a:rPr lang="en-GB" sz="1050" dirty="0">
                <a:solidFill>
                  <a:schemeClr val="bg2">
                    <a:lumMod val="25000"/>
                  </a:schemeClr>
                </a:solidFill>
                <a:latin typeface="Segoe UI Semilight" panose="020B0402040204020203" pitchFamily="34" charset="0"/>
                <a:cs typeface="Segoe UI Semilight" panose="020B0402040204020203" pitchFamily="34" charset="0"/>
              </a:rPr>
              <a:t>My DLP during the Course</a:t>
            </a:r>
          </a:p>
          <a:p>
            <a:pPr lvl="1"/>
            <a:endParaRPr lang="es-MX" sz="1050" dirty="0">
              <a:solidFill>
                <a:schemeClr val="bg2">
                  <a:lumMod val="25000"/>
                </a:schemeClr>
              </a:solidFill>
              <a:latin typeface="Segoe UI Semilight" panose="020B0402040204020203" pitchFamily="34" charset="0"/>
              <a:cs typeface="Segoe UI Semilight" panose="020B0402040204020203" pitchFamily="34" charset="0"/>
            </a:endParaRPr>
          </a:p>
          <a:p>
            <a:pPr lvl="1"/>
            <a:endParaRPr lang="es-MX" sz="1050" dirty="0">
              <a:solidFill>
                <a:schemeClr val="bg2">
                  <a:lumMod val="25000"/>
                </a:schemeClr>
              </a:solidFill>
              <a:latin typeface="Segoe UI Semilight" panose="020B0402040204020203" pitchFamily="34" charset="0"/>
              <a:cs typeface="Segoe UI Semilight" panose="020B0402040204020203" pitchFamily="34" charset="0"/>
            </a:endParaRPr>
          </a:p>
        </p:txBody>
      </p:sp>
      <p:sp>
        <p:nvSpPr>
          <p:cNvPr id="60" name="Rectángulo 95">
            <a:extLst>
              <a:ext uri="{FF2B5EF4-FFF2-40B4-BE49-F238E27FC236}">
                <a16:creationId xmlns:a16="http://schemas.microsoft.com/office/drawing/2014/main" id="{C8BEBB3C-1532-4F0C-BC5B-6C5CD3332980}"/>
              </a:ext>
            </a:extLst>
          </p:cNvPr>
          <p:cNvSpPr/>
          <p:nvPr/>
        </p:nvSpPr>
        <p:spPr>
          <a:xfrm>
            <a:off x="752337" y="3717639"/>
            <a:ext cx="4953000" cy="1223412"/>
          </a:xfrm>
          <a:prstGeom prst="rect">
            <a:avLst/>
          </a:prstGeom>
        </p:spPr>
        <p:txBody>
          <a:bodyPr>
            <a:spAutoFit/>
          </a:bodyPr>
          <a:lstStyle/>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Introduction to the Language Passport</a:t>
            </a:r>
          </a:p>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My Basic Information</a:t>
            </a:r>
          </a:p>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a:t>
            </a:r>
            <a:r>
              <a:rPr lang="en-GB"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What I Speak and Where</a:t>
            </a:r>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First Levels of CEFR</a:t>
            </a:r>
          </a:p>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My Current Can-do Statements</a:t>
            </a:r>
          </a:p>
          <a:p>
            <a:pPr lvl="1"/>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a:p>
            <a:pPr lvl="1"/>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p:txBody>
      </p:sp>
      <p:sp>
        <p:nvSpPr>
          <p:cNvPr id="62" name="Rectángulo 101">
            <a:extLst>
              <a:ext uri="{FF2B5EF4-FFF2-40B4-BE49-F238E27FC236}">
                <a16:creationId xmlns:a16="http://schemas.microsoft.com/office/drawing/2014/main" id="{9F32D082-AC30-4B4A-8A00-A965F6146199}"/>
              </a:ext>
            </a:extLst>
          </p:cNvPr>
          <p:cNvSpPr/>
          <p:nvPr/>
        </p:nvSpPr>
        <p:spPr>
          <a:xfrm>
            <a:off x="752337" y="5168433"/>
            <a:ext cx="4953000" cy="900246"/>
          </a:xfrm>
          <a:prstGeom prst="rect">
            <a:avLst/>
          </a:prstGeom>
        </p:spPr>
        <p:txBody>
          <a:bodyPr>
            <a:spAutoFit/>
          </a:bodyPr>
          <a:lstStyle/>
          <a:p>
            <a:pPr lvl="1"/>
            <a:r>
              <a:rPr lang="es-MX" sz="1050" dirty="0">
                <a:latin typeface="Segoe UI Semilight" panose="020B0402040204020203" pitchFamily="34" charset="0"/>
                <a:cs typeface="Segoe UI Semilight" panose="020B0402040204020203" pitchFamily="34" charset="0"/>
              </a:rPr>
              <a:t>- Introduction to My Biography </a:t>
            </a:r>
          </a:p>
          <a:p>
            <a:pPr lvl="1"/>
            <a:r>
              <a:rPr lang="es-MX" sz="1050" dirty="0">
                <a:latin typeface="Segoe UI Semilight" panose="020B0402040204020203" pitchFamily="34" charset="0"/>
                <a:cs typeface="Segoe UI Semilight" panose="020B0402040204020203" pitchFamily="34" charset="0"/>
              </a:rPr>
              <a:t>- My Past Language Learning</a:t>
            </a:r>
          </a:p>
          <a:p>
            <a:pPr lvl="1"/>
            <a:r>
              <a:rPr lang="es-MX" sz="1050" dirty="0">
                <a:latin typeface="Segoe UI Semilight" panose="020B0402040204020203" pitchFamily="34" charset="0"/>
                <a:cs typeface="Segoe UI Semilight" panose="020B0402040204020203" pitchFamily="34" charset="0"/>
              </a:rPr>
              <a:t>- My Best Learning Scenario</a:t>
            </a:r>
          </a:p>
          <a:p>
            <a:pPr lvl="1"/>
            <a:r>
              <a:rPr lang="es-MX" sz="1050" dirty="0">
                <a:latin typeface="Segoe UI Semilight" panose="020B0402040204020203" pitchFamily="34" charset="0"/>
                <a:cs typeface="Segoe UI Semilight" panose="020B0402040204020203" pitchFamily="34" charset="0"/>
              </a:rPr>
              <a:t>- My Strengths</a:t>
            </a:r>
          </a:p>
          <a:p>
            <a:pPr lvl="1"/>
            <a:r>
              <a:rPr lang="es-MX" sz="1050" dirty="0">
                <a:latin typeface="Segoe UI Semilight" panose="020B0402040204020203" pitchFamily="34" charset="0"/>
                <a:cs typeface="Segoe UI Semilight" panose="020B0402040204020203" pitchFamily="34" charset="0"/>
              </a:rPr>
              <a:t>- Book II: Learning Outcomes </a:t>
            </a:r>
          </a:p>
        </p:txBody>
      </p:sp>
      <p:sp>
        <p:nvSpPr>
          <p:cNvPr id="67" name="Rectángulo 141">
            <a:extLst>
              <a:ext uri="{FF2B5EF4-FFF2-40B4-BE49-F238E27FC236}">
                <a16:creationId xmlns:a16="http://schemas.microsoft.com/office/drawing/2014/main" id="{A85E7F6A-7374-4FC1-9562-1E0B7F55A5E3}"/>
              </a:ext>
            </a:extLst>
          </p:cNvPr>
          <p:cNvSpPr/>
          <p:nvPr/>
        </p:nvSpPr>
        <p:spPr>
          <a:xfrm>
            <a:off x="-7980" y="6625953"/>
            <a:ext cx="1043876" cy="215444"/>
          </a:xfrm>
          <a:prstGeom prst="rect">
            <a:avLst/>
          </a:prstGeom>
        </p:spPr>
        <p:txBody>
          <a:bodyPr wrap="none">
            <a:spAutoFit/>
          </a:bodyPr>
          <a:lstStyle/>
          <a:p>
            <a:r>
              <a:rPr lang="es-ES" sz="800" dirty="0">
                <a:solidFill>
                  <a:schemeClr val="tx1">
                    <a:lumMod val="65000"/>
                    <a:lumOff val="35000"/>
                  </a:schemeClr>
                </a:solidFill>
                <a:latin typeface="Segoe UI Semibold" panose="020B0702040204020203" pitchFamily="34" charset="0"/>
                <a:cs typeface="Segoe UI Semibold" panose="020B0702040204020203" pitchFamily="34" charset="0"/>
              </a:rPr>
              <a:t>Centro de Idiomas</a:t>
            </a:r>
            <a:endParaRPr lang="es-ES" sz="8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8" name="Rectangle 41">
            <a:extLst>
              <a:ext uri="{FF2B5EF4-FFF2-40B4-BE49-F238E27FC236}">
                <a16:creationId xmlns:a16="http://schemas.microsoft.com/office/drawing/2014/main" id="{7E0152CD-1806-4BB0-879A-63BF38428802}"/>
              </a:ext>
            </a:extLst>
          </p:cNvPr>
          <p:cNvSpPr/>
          <p:nvPr/>
        </p:nvSpPr>
        <p:spPr>
          <a:xfrm>
            <a:off x="8877319" y="6636239"/>
            <a:ext cx="1050288" cy="215444"/>
          </a:xfrm>
          <a:prstGeom prst="rect">
            <a:avLst/>
          </a:prstGeom>
        </p:spPr>
        <p:txBody>
          <a:bodyPr wrap="none">
            <a:spAutoFit/>
          </a:bodyPr>
          <a:lstStyle/>
          <a:p>
            <a:r>
              <a:rPr lang="es-MX" sz="800" dirty="0">
                <a:solidFill>
                  <a:schemeClr val="tx1">
                    <a:lumMod val="65000"/>
                    <a:lumOff val="35000"/>
                  </a:schemeClr>
                </a:solidFill>
                <a:latin typeface="Segoe UI Semibold" panose="020B0702040204020203" pitchFamily="34" charset="0"/>
                <a:cs typeface="Segoe UI Semibold" panose="020B0702040204020203" pitchFamily="34" charset="0"/>
              </a:rPr>
              <a:t>Design: </a:t>
            </a:r>
            <a:r>
              <a:rPr lang="es-MX" sz="800" dirty="0">
                <a:solidFill>
                  <a:schemeClr val="tx1">
                    <a:lumMod val="65000"/>
                    <a:lumOff val="35000"/>
                  </a:schemeClr>
                </a:solidFill>
                <a:latin typeface="Segoe UI Semilight" panose="020B0402040204020203" pitchFamily="34" charset="0"/>
                <a:cs typeface="Segoe UI Semilight" panose="020B0402040204020203" pitchFamily="34" charset="0"/>
              </a:rPr>
              <a:t>Luke Butler</a:t>
            </a:r>
          </a:p>
        </p:txBody>
      </p:sp>
    </p:spTree>
    <p:extLst>
      <p:ext uri="{BB962C8B-B14F-4D97-AF65-F5344CB8AC3E}">
        <p14:creationId xmlns:p14="http://schemas.microsoft.com/office/powerpoint/2010/main" val="131390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20</a:t>
            </a:fld>
            <a:endParaRPr lang="es-MX" dirty="0">
              <a:latin typeface="Segoe UI Semilight" panose="020B0402040204020203" pitchFamily="34" charset="0"/>
              <a:cs typeface="Segoe UI Semilight" panose="020B0402040204020203" pitchFamily="34" charset="0"/>
            </a:endParaRPr>
          </a:p>
        </p:txBody>
      </p:sp>
      <p:sp>
        <p:nvSpPr>
          <p:cNvPr id="12" name="TextBox 10"/>
          <p:cNvSpPr txBox="1"/>
          <p:nvPr/>
        </p:nvSpPr>
        <p:spPr>
          <a:xfrm>
            <a:off x="607831" y="915269"/>
            <a:ext cx="7697844" cy="1077218"/>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My Strengths</a:t>
            </a:r>
          </a:p>
          <a:p>
            <a:endParaRPr lang="en-US" sz="3200" dirty="0">
              <a:solidFill>
                <a:srgbClr val="891B55"/>
              </a:solidFill>
              <a:latin typeface="Segoe UI" panose="020B0502040204020203" pitchFamily="34" charset="0"/>
              <a:cs typeface="Segoe UI" panose="020B0502040204020203" pitchFamily="34" charset="0"/>
            </a:endParaRPr>
          </a:p>
        </p:txBody>
      </p:sp>
      <p:sp>
        <p:nvSpPr>
          <p:cNvPr id="17" name="Rectángulo 7">
            <a:extLst>
              <a:ext uri="{FF2B5EF4-FFF2-40B4-BE49-F238E27FC236}">
                <a16:creationId xmlns:a16="http://schemas.microsoft.com/office/drawing/2014/main" id="{9C5F3DBA-0719-4875-B747-A718AE74582E}"/>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EE942242-C3DB-43A2-98E0-1180A0126D43}"/>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16" name="Picture 2" descr="https://images.unsplash.com/photo-1536708240345-09b88a880069?ixlib=rb-0.3.5&amp;ixid=eyJhcHBfaWQiOjEyMDd9&amp;s=d4155a1f613a2a1d5547ff6e9b04eca9&amp;dpr=1&amp;auto=format&amp;fit=crop&amp;w=1000&amp;q=80&amp;cs=tinysrgb">
            <a:extLst>
              <a:ext uri="{FF2B5EF4-FFF2-40B4-BE49-F238E27FC236}">
                <a16:creationId xmlns:a16="http://schemas.microsoft.com/office/drawing/2014/main" id="{6024421A-0F7D-43B0-B2F0-4DA50733E627}"/>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val="0"/>
              </a:ext>
            </a:extLst>
          </a:blip>
          <a:srcRect l="16400" r="36506"/>
          <a:stretch/>
        </p:blipFill>
        <p:spPr bwMode="auto">
          <a:xfrm>
            <a:off x="6436483" y="1749356"/>
            <a:ext cx="2802959" cy="4168720"/>
          </a:xfrm>
          <a:prstGeom prst="rect">
            <a:avLst/>
          </a:prstGeom>
          <a:extLst>
            <a:ext uri="{909E8E84-426E-40DD-AFC4-6F175D3DCCD1}">
              <a14:hiddenFill xmlns:a14="http://schemas.microsoft.com/office/drawing/2010/main">
                <a:solidFill>
                  <a:srgbClr val="FFFFFF"/>
                </a:solidFill>
              </a14:hiddenFill>
            </a:ext>
          </a:extLst>
        </p:spPr>
      </p:pic>
      <p:sp>
        <p:nvSpPr>
          <p:cNvPr id="13" name="Rectangle 1">
            <a:extLst>
              <a:ext uri="{FF2B5EF4-FFF2-40B4-BE49-F238E27FC236}">
                <a16:creationId xmlns:a16="http://schemas.microsoft.com/office/drawing/2014/main" id="{28D01B81-2E76-430B-9174-11933F72BE3F}"/>
              </a:ext>
            </a:extLst>
          </p:cNvPr>
          <p:cNvSpPr>
            <a:spLocks noChangeArrowheads="1"/>
          </p:cNvSpPr>
          <p:nvPr/>
        </p:nvSpPr>
        <p:spPr bwMode="auto">
          <a:xfrm>
            <a:off x="622165" y="5965663"/>
            <a:ext cx="8630119"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GB" altLang="en-US" sz="1300" dirty="0">
                <a:latin typeface="Segoe UI Semilight" panose="020B0402040204020203" pitchFamily="34" charset="0"/>
                <a:ea typeface="Arial" panose="020B0604020202020204" pitchFamily="34" charset="0"/>
                <a:cs typeface="Segoe UI Semilight" panose="020B0402040204020203" pitchFamily="34" charset="0"/>
              </a:rPr>
              <a:t>On the following pages, you’ll read a course summary and complete the </a:t>
            </a:r>
            <a:r>
              <a:rPr lang="en-GB" altLang="en-US" sz="1300" i="1" dirty="0">
                <a:latin typeface="Segoe UI Semilight" panose="020B0402040204020203" pitchFamily="34" charset="0"/>
                <a:ea typeface="Arial" panose="020B0604020202020204" pitchFamily="34" charset="0"/>
                <a:cs typeface="Segoe UI Semilight" panose="020B0402040204020203" pitchFamily="34" charset="0"/>
              </a:rPr>
              <a:t>Can-do Statements </a:t>
            </a:r>
            <a:r>
              <a:rPr lang="en-GB" altLang="en-US" sz="1300" dirty="0">
                <a:latin typeface="Segoe UI Semilight" panose="020B0402040204020203" pitchFamily="34" charset="0"/>
                <a:ea typeface="Arial" panose="020B0604020202020204" pitchFamily="34" charset="0"/>
                <a:cs typeface="Segoe UI Semilight" panose="020B0402040204020203" pitchFamily="34" charset="0"/>
              </a:rPr>
              <a:t>at the end of each chapter.</a:t>
            </a:r>
            <a:endParaRPr kumimoji="0" lang="en-US" altLang="en-US" sz="1300" i="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endParaRPr>
          </a:p>
        </p:txBody>
      </p:sp>
      <p:sp>
        <p:nvSpPr>
          <p:cNvPr id="19" name="Rectangle 20">
            <a:extLst>
              <a:ext uri="{FF2B5EF4-FFF2-40B4-BE49-F238E27FC236}">
                <a16:creationId xmlns:a16="http://schemas.microsoft.com/office/drawing/2014/main" id="{77F15C14-EE4C-4B8B-A543-D2F6374DC8BD}"/>
              </a:ext>
            </a:extLst>
          </p:cNvPr>
          <p:cNvSpPr/>
          <p:nvPr/>
        </p:nvSpPr>
        <p:spPr>
          <a:xfrm>
            <a:off x="621439" y="1217602"/>
            <a:ext cx="2691604" cy="4582537"/>
          </a:xfrm>
          <a:prstGeom prst="rect">
            <a:avLst/>
          </a:prstGeom>
        </p:spPr>
        <p:txBody>
          <a:bodyPr wrap="square">
            <a:spAutoFit/>
          </a:bodyPr>
          <a:lstStyle/>
          <a:p>
            <a:pPr algn="just">
              <a:lnSpc>
                <a:spcPct val="107000"/>
              </a:lnSpc>
              <a:spcAft>
                <a:spcPts val="0"/>
              </a:spcAft>
            </a:pPr>
            <a:r>
              <a:rPr lang="en-US" sz="1300" b="1" dirty="0">
                <a:latin typeface="Segoe UI Semilight" panose="020B0402040204020203" pitchFamily="34" charset="0"/>
                <a:ea typeface="Calibri" panose="020F0502020204030204" pitchFamily="34" charset="0"/>
                <a:cs typeface="Segoe UI Semilight" panose="020B0402040204020203" pitchFamily="34" charset="0"/>
              </a:rPr>
              <a:t> </a:t>
            </a:r>
            <a:endParaRPr lang="en-GB" sz="1300" dirty="0">
              <a:latin typeface="Segoe UI Semilight" panose="020B0402040204020203" pitchFamily="34" charset="0"/>
              <a:ea typeface="Calibri" panose="020F0502020204030204" pitchFamily="34" charset="0"/>
              <a:cs typeface="Segoe UI Semilight" panose="020B0402040204020203" pitchFamily="34" charset="0"/>
            </a:endParaRPr>
          </a:p>
          <a:p>
            <a:pPr algn="just">
              <a:lnSpc>
                <a:spcPct val="107000"/>
              </a:lnSpc>
              <a:spcAft>
                <a:spcPts val="800"/>
              </a:spcAft>
            </a:pPr>
            <a:endParaRPr lang="es-MX" sz="1300" dirty="0">
              <a:latin typeface="Segoe UI Semilight" panose="020B0402040204020203" pitchFamily="34" charset="0"/>
              <a:ea typeface="Calibri" panose="020F0502020204030204" pitchFamily="34" charset="0"/>
              <a:cs typeface="Segoe UI Semilight" panose="020B0402040204020203" pitchFamily="34" charset="0"/>
            </a:endParaRPr>
          </a:p>
          <a:p>
            <a:pPr algn="just">
              <a:lnSpc>
                <a:spcPct val="107000"/>
              </a:lnSpc>
              <a:spcAft>
                <a:spcPts val="0"/>
              </a:spcAft>
            </a:pPr>
            <a:r>
              <a:rPr lang="en-US" sz="1300" dirty="0">
                <a:latin typeface="Segoe UI Semibold" panose="020B0702040204020203" pitchFamily="34" charset="0"/>
                <a:ea typeface="Calibri" panose="020F0502020204030204" pitchFamily="34" charset="0"/>
                <a:cs typeface="Segoe UI Semibold" panose="020B0702040204020203" pitchFamily="34" charset="0"/>
              </a:rPr>
              <a:t>How do I notice the progress in my learning?</a:t>
            </a:r>
            <a:endParaRPr lang="en-GB" sz="1300" dirty="0">
              <a:latin typeface="Segoe UI Semilight" panose="020B0402040204020203" pitchFamily="34" charset="0"/>
              <a:ea typeface="Calibri" panose="020F0502020204030204" pitchFamily="34" charset="0"/>
              <a:cs typeface="Segoe UI Semilight" panose="020B0402040204020203" pitchFamily="34" charset="0"/>
            </a:endParaRPr>
          </a:p>
          <a:p>
            <a:pPr algn="just">
              <a:lnSpc>
                <a:spcPct val="107000"/>
              </a:lnSpc>
              <a:spcAft>
                <a:spcPts val="800"/>
              </a:spcAft>
            </a:pPr>
            <a:r>
              <a:rPr lang="es-MX" sz="1300" dirty="0">
                <a:latin typeface="Segoe UI Semilight" panose="020B0402040204020203" pitchFamily="34" charset="0"/>
                <a:ea typeface="Calibri" panose="020F0502020204030204" pitchFamily="34" charset="0"/>
                <a:cs typeface="Segoe UI Semilight" panose="020B0402040204020203" pitchFamily="34" charset="0"/>
              </a:rPr>
              <a:t>¿Cómo me doy cuenta  del avance en mi aprendizaje?</a:t>
            </a:r>
            <a:endParaRPr lang="en-GB" sz="1300" dirty="0">
              <a:latin typeface="Segoe UI Semilight" panose="020B0402040204020203" pitchFamily="34" charset="0"/>
              <a:ea typeface="Calibri" panose="020F0502020204030204" pitchFamily="34" charset="0"/>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see it in My DLP</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other people observe it</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understand without translations </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review my past work</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think in the language</a:t>
            </a:r>
          </a:p>
          <a:p>
            <a:pPr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speaking becomes easier</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feel more relaxed</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p>
          <a:p>
            <a:pPr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p>
          <a:p>
            <a:pPr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p>
          <a:p>
            <a:pPr algn="just"/>
            <a:r>
              <a:rPr lang="en-US" sz="1300" dirty="0">
                <a:latin typeface="Segoe UI Semilight" panose="020B0402040204020203" pitchFamily="34" charset="0"/>
                <a:ea typeface="Noto Sans Symbols"/>
                <a:cs typeface="Segoe UI Semilight" panose="020B0402040204020203" pitchFamily="34" charset="0"/>
              </a:rPr>
              <a:t>………………………………………………....</a:t>
            </a:r>
          </a:p>
        </p:txBody>
      </p:sp>
      <p:sp>
        <p:nvSpPr>
          <p:cNvPr id="20" name="Rectangle 1">
            <a:extLst>
              <a:ext uri="{FF2B5EF4-FFF2-40B4-BE49-F238E27FC236}">
                <a16:creationId xmlns:a16="http://schemas.microsoft.com/office/drawing/2014/main" id="{67ED4108-7B22-4C12-81FC-1A5F7BBC2690}"/>
              </a:ext>
            </a:extLst>
          </p:cNvPr>
          <p:cNvSpPr/>
          <p:nvPr/>
        </p:nvSpPr>
        <p:spPr>
          <a:xfrm>
            <a:off x="3434129" y="1733530"/>
            <a:ext cx="2826774" cy="4047262"/>
          </a:xfrm>
          <a:prstGeom prst="rect">
            <a:avLst/>
          </a:prstGeom>
        </p:spPr>
        <p:txBody>
          <a:bodyPr wrap="square">
            <a:spAutoFit/>
          </a:bodyPr>
          <a:lstStyle/>
          <a:p>
            <a:pPr lvl="0" algn="just">
              <a:spcAft>
                <a:spcPts val="0"/>
              </a:spcAft>
            </a:pPr>
            <a:r>
              <a:rPr lang="en-US" sz="1300" dirty="0">
                <a:latin typeface="Segoe UI Semibold" panose="020B0702040204020203" pitchFamily="34" charset="0"/>
                <a:ea typeface="Noto Sans Symbols"/>
                <a:cs typeface="Segoe UI Semibold" panose="020B0702040204020203" pitchFamily="34" charset="0"/>
              </a:rPr>
              <a:t>How do I feel good about my learning?</a:t>
            </a:r>
          </a:p>
          <a:p>
            <a:pPr lvl="0" algn="just">
              <a:spcAft>
                <a:spcPts val="0"/>
              </a:spcAft>
            </a:pPr>
            <a:endParaRPr lang="en-US"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¿Qué tan bien me siento en mi aprendizaje?</a:t>
            </a:r>
          </a:p>
          <a:p>
            <a:pPr lvl="0" algn="just">
              <a:spcAft>
                <a:spcPts val="0"/>
              </a:spcAft>
            </a:pPr>
            <a:endParaRPr lang="en-US" sz="10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find information on my own</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solve a real problem</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work with others</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practice frequently</a:t>
            </a:r>
          </a:p>
          <a:p>
            <a:pPr algn="just"/>
            <a:r>
              <a:rPr lang="en-US" sz="1300" dirty="0">
                <a:latin typeface="Segoe UI Semilight" panose="020B0402040204020203" pitchFamily="34" charset="0"/>
                <a:ea typeface="Noto Sans Symbols"/>
                <a:cs typeface="Segoe UI Semilight" panose="020B0402040204020203" pitchFamily="34" charset="0"/>
              </a:rPr>
              <a:t>- When I overcome obstacles</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find materials I like</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speak to foreigners </a:t>
            </a:r>
          </a:p>
          <a:p>
            <a:pPr algn="just"/>
            <a:r>
              <a:rPr lang="en-US" sz="1300" dirty="0">
                <a:latin typeface="Segoe UI Semilight" panose="020B0402040204020203" pitchFamily="34" charset="0"/>
                <a:ea typeface="Noto Sans Symbols"/>
                <a:cs typeface="Segoe UI Semilight" panose="020B0402040204020203" pitchFamily="34" charset="0"/>
              </a:rPr>
              <a:t>…………………………………………………..</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a:t>
            </a:r>
          </a:p>
          <a:p>
            <a:pPr algn="just"/>
            <a:r>
              <a:rPr lang="en-US" sz="1300" dirty="0">
                <a:latin typeface="Segoe UI Semilight" panose="020B0402040204020203" pitchFamily="34" charset="0"/>
                <a:ea typeface="Noto Sans Symbols"/>
                <a:cs typeface="Segoe UI Semilight" panose="020B0402040204020203" pitchFamily="34" charset="0"/>
              </a:rPr>
              <a:t>…………………………………………………..</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a:t>
            </a:r>
          </a:p>
          <a:p>
            <a:pPr algn="just"/>
            <a:r>
              <a:rPr lang="en-US" sz="1300" dirty="0">
                <a:latin typeface="Segoe UI Semilight" panose="020B0402040204020203" pitchFamily="34" charset="0"/>
                <a:ea typeface="Noto Sans Symbols"/>
                <a:cs typeface="Segoe UI Semilight" panose="020B0402040204020203" pitchFamily="34" charset="0"/>
              </a:rPr>
              <a:t>…………………………………………………..</a:t>
            </a:r>
          </a:p>
        </p:txBody>
      </p:sp>
    </p:spTree>
    <p:extLst>
      <p:ext uri="{BB962C8B-B14F-4D97-AF65-F5344CB8AC3E}">
        <p14:creationId xmlns:p14="http://schemas.microsoft.com/office/powerpoint/2010/main" val="130483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11618"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21</a:t>
            </a:fld>
            <a:endParaRPr lang="es-MX" dirty="0">
              <a:latin typeface="Segoe UI Semilight" panose="020B0402040204020203" pitchFamily="34" charset="0"/>
              <a:cs typeface="Segoe UI Semilight" panose="020B0402040204020203" pitchFamily="34" charset="0"/>
            </a:endParaRPr>
          </a:p>
        </p:txBody>
      </p:sp>
      <p:grpSp>
        <p:nvGrpSpPr>
          <p:cNvPr id="39" name="Group 38"/>
          <p:cNvGrpSpPr/>
          <p:nvPr/>
        </p:nvGrpSpPr>
        <p:grpSpPr>
          <a:xfrm>
            <a:off x="2177952" y="1757088"/>
            <a:ext cx="3632725" cy="4551730"/>
            <a:chOff x="2428107" y="1723373"/>
            <a:chExt cx="3632725" cy="4551730"/>
          </a:xfrm>
        </p:grpSpPr>
        <p:sp>
          <p:nvSpPr>
            <p:cNvPr id="53" name="Rectangle 52"/>
            <p:cNvSpPr/>
            <p:nvPr/>
          </p:nvSpPr>
          <p:spPr>
            <a:xfrm>
              <a:off x="2429036" y="1723373"/>
              <a:ext cx="2652970" cy="289310"/>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IX: </a:t>
              </a:r>
              <a:r>
                <a:rPr lang="es-MX" sz="1280" dirty="0">
                  <a:solidFill>
                    <a:srgbClr val="572F82"/>
                  </a:solidFill>
                  <a:latin typeface="Segoe UI" panose="020B0502040204020203" pitchFamily="34" charset="0"/>
                  <a:cs typeface="Segoe UI" panose="020B0502040204020203" pitchFamily="34" charset="0"/>
                </a:rPr>
                <a:t>“Splitting the Fugitive”</a:t>
              </a:r>
            </a:p>
          </p:txBody>
        </p:sp>
        <p:sp>
          <p:nvSpPr>
            <p:cNvPr id="54" name="Rectángulo 72"/>
            <p:cNvSpPr/>
            <p:nvPr/>
          </p:nvSpPr>
          <p:spPr>
            <a:xfrm>
              <a:off x="2434898" y="2049624"/>
              <a:ext cx="2311703"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In Chapter IX, you’ll learn how to describe people. You have to give a description (physical appearance and personality) about yourself and others. </a:t>
              </a:r>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56" name="Rectángulo 72"/>
            <p:cNvSpPr/>
            <p:nvPr/>
          </p:nvSpPr>
          <p:spPr>
            <a:xfrm>
              <a:off x="2430913" y="3271224"/>
              <a:ext cx="239381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In Chapter X, you’ll learn everything related to the home. You have to describe your favorite room in your house and your dream home.</a:t>
              </a:r>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just"/>
              <a:endParaRPr lang="en-US"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58" name="Rectangle 57"/>
            <p:cNvSpPr/>
            <p:nvPr/>
          </p:nvSpPr>
          <p:spPr>
            <a:xfrm>
              <a:off x="2428107" y="2838830"/>
              <a:ext cx="3628802" cy="292388"/>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 </a:t>
              </a:r>
              <a:r>
                <a:rPr lang="es-MX" sz="1280" dirty="0">
                  <a:solidFill>
                    <a:srgbClr val="847DB8"/>
                  </a:solidFill>
                  <a:latin typeface="Segoe UI" panose="020B0502040204020203" pitchFamily="34" charset="0"/>
                  <a:cs typeface="Segoe UI" panose="020B0502040204020203" pitchFamily="34" charset="0"/>
                </a:rPr>
                <a:t>“Home Alone”</a:t>
              </a:r>
            </a:p>
          </p:txBody>
        </p:sp>
        <p:sp>
          <p:nvSpPr>
            <p:cNvPr id="59" name="Rectángulo 72"/>
            <p:cNvSpPr/>
            <p:nvPr/>
          </p:nvSpPr>
          <p:spPr>
            <a:xfrm>
              <a:off x="2433842" y="4300206"/>
              <a:ext cx="2390883"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In Chapter XI, you’ll learn everything related to the exploration of a city. You have to follow and give instructions in a your new city of residence. </a:t>
              </a:r>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60" name="Rectangle 59"/>
            <p:cNvSpPr/>
            <p:nvPr/>
          </p:nvSpPr>
          <p:spPr>
            <a:xfrm>
              <a:off x="2429872" y="3960379"/>
              <a:ext cx="3628802" cy="292388"/>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XI: </a:t>
              </a:r>
              <a:r>
                <a:rPr lang="es-MX" sz="1280" dirty="0">
                  <a:solidFill>
                    <a:srgbClr val="BE709D"/>
                  </a:solidFill>
                  <a:latin typeface="Segoe UI" panose="020B0502040204020203" pitchFamily="34" charset="0"/>
                  <a:cs typeface="Segoe UI" panose="020B0502040204020203" pitchFamily="34" charset="0"/>
                </a:rPr>
                <a:t>“Vancity”</a:t>
              </a:r>
            </a:p>
          </p:txBody>
        </p:sp>
        <p:sp>
          <p:nvSpPr>
            <p:cNvPr id="61" name="Rectángulo 72"/>
            <p:cNvSpPr/>
            <p:nvPr/>
          </p:nvSpPr>
          <p:spPr>
            <a:xfrm>
              <a:off x="2432178" y="5555103"/>
              <a:ext cx="2480593"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In Chapter XII, you’ll learn the topics of shopping and clothing in two main tasks: </a:t>
              </a:r>
            </a:p>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To ask for specific details of clothing items in a shop and to write a review about shopping and clothing preferences. </a:t>
              </a:r>
            </a:p>
            <a:p>
              <a:pPr algn="just"/>
              <a:endParaRPr lang="en-GB" sz="105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just"/>
              <a:endParaRPr lang="en-US" sz="10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62" name="Rectangle 61"/>
            <p:cNvSpPr/>
            <p:nvPr/>
          </p:nvSpPr>
          <p:spPr>
            <a:xfrm>
              <a:off x="2432030" y="5063659"/>
              <a:ext cx="3628802" cy="292388"/>
            </a:xfrm>
            <a:prstGeom prst="rect">
              <a:avLst/>
            </a:prstGeom>
          </p:spPr>
          <p:txBody>
            <a:bodyPr wrap="square">
              <a:spAutoFit/>
            </a:bodyPr>
            <a:lstStyle/>
            <a:p>
              <a:r>
                <a:rPr lang="es-MX" sz="1260" dirty="0">
                  <a:solidFill>
                    <a:schemeClr val="bg2">
                      <a:lumMod val="25000"/>
                    </a:schemeClr>
                  </a:solidFill>
                  <a:latin typeface="Segoe UI Semibold" panose="020B0702040204020203" pitchFamily="34" charset="0"/>
                  <a:cs typeface="Segoe UI Semibold" panose="020B0702040204020203" pitchFamily="34" charset="0"/>
                </a:rPr>
                <a:t>Chapter XII: </a:t>
              </a:r>
              <a:r>
                <a:rPr lang="es-MX" sz="1260" dirty="0">
                  <a:solidFill>
                    <a:srgbClr val="891B55"/>
                  </a:solidFill>
                  <a:latin typeface="Segoe UI" panose="020B0502040204020203" pitchFamily="34" charset="0"/>
                  <a:cs typeface="Segoe UI" panose="020B0502040204020203" pitchFamily="34" charset="0"/>
                </a:rPr>
                <a:t>“The Devil Wears Prada”</a:t>
              </a:r>
            </a:p>
          </p:txBody>
        </p:sp>
      </p:grpSp>
      <p:grpSp>
        <p:nvGrpSpPr>
          <p:cNvPr id="63" name="Group 62"/>
          <p:cNvGrpSpPr/>
          <p:nvPr/>
        </p:nvGrpSpPr>
        <p:grpSpPr>
          <a:xfrm>
            <a:off x="6433376" y="1750030"/>
            <a:ext cx="3140473" cy="4465423"/>
            <a:chOff x="2502187" y="1721282"/>
            <a:chExt cx="3637654" cy="4465423"/>
          </a:xfrm>
        </p:grpSpPr>
        <p:sp>
          <p:nvSpPr>
            <p:cNvPr id="64" name="Rectangle 63"/>
            <p:cNvSpPr/>
            <p:nvPr/>
          </p:nvSpPr>
          <p:spPr>
            <a:xfrm>
              <a:off x="2506357" y="1721282"/>
              <a:ext cx="3507757" cy="289310"/>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XIII: </a:t>
              </a:r>
              <a:r>
                <a:rPr lang="es-MX" sz="1280" dirty="0">
                  <a:solidFill>
                    <a:srgbClr val="D88C54"/>
                  </a:solidFill>
                  <a:latin typeface="Segoe UI" panose="020B0502040204020203" pitchFamily="34" charset="0"/>
                  <a:cs typeface="Segoe UI" panose="020B0502040204020203" pitchFamily="34" charset="0"/>
                </a:rPr>
                <a:t>“Like Water for Chocolate”</a:t>
              </a:r>
            </a:p>
          </p:txBody>
        </p:sp>
        <p:sp>
          <p:nvSpPr>
            <p:cNvPr id="65" name="Rectángulo 72"/>
            <p:cNvSpPr/>
            <p:nvPr/>
          </p:nvSpPr>
          <p:spPr>
            <a:xfrm>
              <a:off x="2507135" y="2066842"/>
              <a:ext cx="313771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In Chapter XIII, you’ll learn to speak about something everyone loves: food. You have to describe and understand information about eating habits and food preferences. </a:t>
              </a:r>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67" name="Rectángulo 72"/>
            <p:cNvSpPr/>
            <p:nvPr/>
          </p:nvSpPr>
          <p:spPr>
            <a:xfrm>
              <a:off x="2503796" y="3271565"/>
              <a:ext cx="3386236"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In Chapter XIV, you’ll learn about different aspects of the working life. You have to fulfil two tasks: </a:t>
              </a:r>
            </a:p>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to answer questions in a simple job interview and </a:t>
              </a:r>
            </a:p>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to fill out a Curriculum Vitae form. </a:t>
              </a:r>
            </a:p>
            <a:p>
              <a:pPr algn="just"/>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68" name="Rectangle 67"/>
            <p:cNvSpPr/>
            <p:nvPr/>
          </p:nvSpPr>
          <p:spPr>
            <a:xfrm>
              <a:off x="2511037" y="2859181"/>
              <a:ext cx="3628804" cy="292388"/>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XIV: </a:t>
              </a:r>
              <a:r>
                <a:rPr lang="es-MX" sz="1280" dirty="0">
                  <a:solidFill>
                    <a:srgbClr val="EBC130"/>
                  </a:solidFill>
                  <a:latin typeface="Segoe UI" panose="020B0502040204020203" pitchFamily="34" charset="0"/>
                  <a:cs typeface="Segoe UI" panose="020B0502040204020203" pitchFamily="34" charset="0"/>
                </a:rPr>
                <a:t>“The Office”</a:t>
              </a:r>
            </a:p>
          </p:txBody>
        </p:sp>
        <p:sp>
          <p:nvSpPr>
            <p:cNvPr id="69" name="Rectángulo 72"/>
            <p:cNvSpPr/>
            <p:nvPr/>
          </p:nvSpPr>
          <p:spPr>
            <a:xfrm>
              <a:off x="2508867" y="4287931"/>
              <a:ext cx="3253956"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In Chapter XV, you’ll learn about indoor and outdoor activities, how to talk about actions happening at the moment of speaking and giving advice. </a:t>
              </a:r>
              <a:endParaRPr lang="es-ES"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70" name="Rectangle 69"/>
            <p:cNvSpPr/>
            <p:nvPr/>
          </p:nvSpPr>
          <p:spPr>
            <a:xfrm>
              <a:off x="2503619" y="3963065"/>
              <a:ext cx="3628814" cy="292388"/>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XV: </a:t>
              </a:r>
              <a:r>
                <a:rPr lang="es-MX" sz="1280" dirty="0">
                  <a:solidFill>
                    <a:srgbClr val="448785"/>
                  </a:solidFill>
                  <a:latin typeface="Segoe UI" panose="020B0502040204020203" pitchFamily="34" charset="0"/>
                  <a:cs typeface="Segoe UI" panose="020B0502040204020203" pitchFamily="34" charset="0"/>
                </a:rPr>
                <a:t>“The Spectacular Now”</a:t>
              </a:r>
            </a:p>
          </p:txBody>
        </p:sp>
        <p:sp>
          <p:nvSpPr>
            <p:cNvPr id="71" name="Rectángulo 72"/>
            <p:cNvSpPr/>
            <p:nvPr/>
          </p:nvSpPr>
          <p:spPr>
            <a:xfrm>
              <a:off x="2504441" y="5466705"/>
              <a:ext cx="3256954"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In Chapter XVI, you’ll learn about nature, sightseeing activities, modes of transportation and to use ‘</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to be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in the past.  You have to tell Hanna about your city: all the information she needs to know to have a good time there. </a:t>
              </a:r>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 </a:t>
              </a:r>
            </a:p>
          </p:txBody>
        </p:sp>
        <p:sp>
          <p:nvSpPr>
            <p:cNvPr id="72" name="Rectangle 71"/>
            <p:cNvSpPr/>
            <p:nvPr/>
          </p:nvSpPr>
          <p:spPr>
            <a:xfrm>
              <a:off x="2502187" y="5038091"/>
              <a:ext cx="3628802" cy="292388"/>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XVI: </a:t>
              </a:r>
              <a:r>
                <a:rPr lang="es-MX" sz="1280" dirty="0">
                  <a:solidFill>
                    <a:srgbClr val="195E52"/>
                  </a:solidFill>
                  <a:latin typeface="Segoe UI" panose="020B0502040204020203" pitchFamily="34" charset="0"/>
                  <a:cs typeface="Segoe UI" panose="020B0502040204020203" pitchFamily="34" charset="0"/>
                </a:rPr>
                <a:t>“Into the Wild”</a:t>
              </a:r>
            </a:p>
          </p:txBody>
        </p:sp>
      </p:grpSp>
      <p:grpSp>
        <p:nvGrpSpPr>
          <p:cNvPr id="44" name="Grupo 3"/>
          <p:cNvGrpSpPr/>
          <p:nvPr/>
        </p:nvGrpSpPr>
        <p:grpSpPr>
          <a:xfrm>
            <a:off x="5184272" y="5728431"/>
            <a:ext cx="326582" cy="102002"/>
            <a:chOff x="3354867" y="4189238"/>
            <a:chExt cx="1237733" cy="386584"/>
          </a:xfrm>
        </p:grpSpPr>
        <p:sp>
          <p:nvSpPr>
            <p:cNvPr id="46" name="Rectángulo redondeado 61"/>
            <p:cNvSpPr/>
            <p:nvPr/>
          </p:nvSpPr>
          <p:spPr>
            <a:xfrm>
              <a:off x="3354867" y="4226625"/>
              <a:ext cx="247816" cy="349197"/>
            </a:xfrm>
            <a:prstGeom prst="roundRect">
              <a:avLst/>
            </a:prstGeom>
            <a:solidFill>
              <a:srgbClr val="936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7" name="Rectángulo redondeado 61"/>
            <p:cNvSpPr/>
            <p:nvPr/>
          </p:nvSpPr>
          <p:spPr>
            <a:xfrm>
              <a:off x="4386790" y="4189238"/>
              <a:ext cx="205810" cy="276085"/>
            </a:xfrm>
            <a:prstGeom prst="roundRect">
              <a:avLst/>
            </a:prstGeom>
            <a:solidFill>
              <a:srgbClr val="E0A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8" name="Rectángulo redondeado 62"/>
            <p:cNvSpPr/>
            <p:nvPr/>
          </p:nvSpPr>
          <p:spPr>
            <a:xfrm>
              <a:off x="4497250" y="4262945"/>
              <a:ext cx="93848" cy="125893"/>
            </a:xfrm>
            <a:prstGeom prst="roundRect">
              <a:avLst/>
            </a:prstGeom>
            <a:solidFill>
              <a:srgbClr val="E0A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0" name="Rectángulo redondeado 66"/>
            <p:cNvSpPr/>
            <p:nvPr/>
          </p:nvSpPr>
          <p:spPr>
            <a:xfrm>
              <a:off x="4351148" y="4211794"/>
              <a:ext cx="205810" cy="143791"/>
            </a:xfrm>
            <a:prstGeom prst="roundRect">
              <a:avLst/>
            </a:prstGeom>
            <a:solidFill>
              <a:srgbClr val="E0A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45" name="Rectángulo 7">
            <a:extLst>
              <a:ext uri="{FF2B5EF4-FFF2-40B4-BE49-F238E27FC236}">
                <a16:creationId xmlns:a16="http://schemas.microsoft.com/office/drawing/2014/main" id="{D2BFED53-61BA-4E09-8A09-F098165C1BD6}"/>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2" name="TextBox 10">
            <a:extLst>
              <a:ext uri="{FF2B5EF4-FFF2-40B4-BE49-F238E27FC236}">
                <a16:creationId xmlns:a16="http://schemas.microsoft.com/office/drawing/2014/main" id="{9CAE7A1D-BE6F-4D6B-AB89-AC7F4BD62CA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110" name="Picture 8" descr="top view of orange dishes">
            <a:extLst>
              <a:ext uri="{FF2B5EF4-FFF2-40B4-BE49-F238E27FC236}">
                <a16:creationId xmlns:a16="http://schemas.microsoft.com/office/drawing/2014/main" id="{0E07D6B1-D435-4D7D-A8AE-CD704E210E02}"/>
              </a:ext>
            </a:extLst>
          </p:cNvPr>
          <p:cNvPicPr>
            <a:picLocks noChangeAspect="1" noChangeArrowheads="1"/>
          </p:cNvPicPr>
          <p:nvPr/>
        </p:nvPicPr>
        <p:blipFill>
          <a:blip r:embed="rId6" cstate="print">
            <a:alphaModFix amt="96000"/>
            <a:extLst>
              <a:ext uri="{28A0092B-C50C-407E-A947-70E740481C1C}">
                <a14:useLocalDpi xmlns:a14="http://schemas.microsoft.com/office/drawing/2010/main" val="0"/>
              </a:ext>
            </a:extLst>
          </a:blip>
          <a:srcRect/>
          <a:stretch>
            <a:fillRect/>
          </a:stretch>
        </p:blipFill>
        <p:spPr bwMode="auto">
          <a:xfrm>
            <a:off x="5007934" y="1830912"/>
            <a:ext cx="1375318" cy="91733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person reaching hands on each other">
            <a:extLst>
              <a:ext uri="{FF2B5EF4-FFF2-40B4-BE49-F238E27FC236}">
                <a16:creationId xmlns:a16="http://schemas.microsoft.com/office/drawing/2014/main" id="{37731434-0ADA-496A-951A-D190AA6560CD}"/>
              </a:ext>
            </a:extLst>
          </p:cNvPr>
          <p:cNvPicPr>
            <a:picLocks noChangeAspect="1" noChangeArrowheads="1"/>
          </p:cNvPicPr>
          <p:nvPr/>
        </p:nvPicPr>
        <p:blipFill rotWithShape="1">
          <a:blip r:embed="rId7" cstate="print">
            <a:alphaModFix amt="92000"/>
            <a:extLst>
              <a:ext uri="{BEBA8EAE-BF5A-486C-A8C5-ECC9F3942E4B}">
                <a14:imgProps xmlns:a14="http://schemas.microsoft.com/office/drawing/2010/main">
                  <a14:imgLayer r:embed="rId8">
                    <a14:imgEffect>
                      <a14:brightnessContrast bright="-5000" contrast="-5000"/>
                    </a14:imgEffect>
                  </a14:imgLayer>
                </a14:imgProps>
              </a:ext>
              <a:ext uri="{28A0092B-C50C-407E-A947-70E740481C1C}">
                <a14:useLocalDpi xmlns:a14="http://schemas.microsoft.com/office/drawing/2010/main" val="0"/>
              </a:ext>
            </a:extLst>
          </a:blip>
          <a:srcRect r="14565" b="6529"/>
          <a:stretch/>
        </p:blipFill>
        <p:spPr bwMode="auto">
          <a:xfrm>
            <a:off x="5002310" y="2975074"/>
            <a:ext cx="1375318" cy="914400"/>
          </a:xfrm>
          <a:prstGeom prst="rect">
            <a:avLst/>
          </a:prstGeom>
          <a:noFill/>
          <a:effectLst>
            <a:outerShdw blurRad="50800" dist="38100" algn="l" rotWithShape="0">
              <a:prstClr val="black">
                <a:alpha val="2000"/>
              </a:prstClr>
            </a:outerShdw>
          </a:effectLst>
          <a:extLst>
            <a:ext uri="{909E8E84-426E-40DD-AFC4-6F175D3DCCD1}">
              <a14:hiddenFill xmlns:a14="http://schemas.microsoft.com/office/drawing/2010/main">
                <a:solidFill>
                  <a:srgbClr val="FFFFFF"/>
                </a:solidFill>
              </a14:hiddenFill>
            </a:ext>
          </a:extLst>
        </p:spPr>
      </p:pic>
      <p:pic>
        <p:nvPicPr>
          <p:cNvPr id="115" name="Picture 16" descr="gray commuter bike near railings">
            <a:extLst>
              <a:ext uri="{FF2B5EF4-FFF2-40B4-BE49-F238E27FC236}">
                <a16:creationId xmlns:a16="http://schemas.microsoft.com/office/drawing/2014/main" id="{F6F0543C-6D79-4725-BD1C-BFE1D3E584E8}"/>
              </a:ext>
            </a:extLst>
          </p:cNvPr>
          <p:cNvPicPr>
            <a:picLocks noChangeAspect="1" noChangeArrowheads="1"/>
          </p:cNvPicPr>
          <p:nvPr/>
        </p:nvPicPr>
        <p:blipFill rotWithShape="1">
          <a:blip r:embed="rId9" cstate="print">
            <a:alphaModFix amt="88000"/>
            <a:extLst>
              <a:ext uri="{28A0092B-C50C-407E-A947-70E740481C1C}">
                <a14:useLocalDpi xmlns:a14="http://schemas.microsoft.com/office/drawing/2010/main" val="0"/>
              </a:ext>
            </a:extLst>
          </a:blip>
          <a:srcRect t="38951" b="14815"/>
          <a:stretch/>
        </p:blipFill>
        <p:spPr bwMode="auto">
          <a:xfrm>
            <a:off x="4997272" y="4065852"/>
            <a:ext cx="1369426" cy="93549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6" descr="person leaning on wall while holding gray hat">
            <a:extLst>
              <a:ext uri="{FF2B5EF4-FFF2-40B4-BE49-F238E27FC236}">
                <a16:creationId xmlns:a16="http://schemas.microsoft.com/office/drawing/2014/main" id="{702FD3D3-ACD1-4BE6-B4FB-7025E8DB769C}"/>
              </a:ext>
            </a:extLst>
          </p:cNvPr>
          <p:cNvPicPr>
            <a:picLocks noChangeAspect="1" noChangeArrowheads="1"/>
          </p:cNvPicPr>
          <p:nvPr/>
        </p:nvPicPr>
        <p:blipFill rotWithShape="1">
          <a:blip r:embed="rId10" cstate="print">
            <a:alphaModFix amt="88000"/>
            <a:extLst>
              <a:ext uri="{BEBA8EAE-BF5A-486C-A8C5-ECC9F3942E4B}">
                <a14:imgProps xmlns:a14="http://schemas.microsoft.com/office/drawing/2010/main">
                  <a14:imgLayer r:embed="rId11">
                    <a14:imgEffect>
                      <a14:brightnessContrast bright="1000"/>
                    </a14:imgEffect>
                  </a14:imgLayer>
                </a14:imgProps>
              </a:ext>
              <a:ext uri="{28A0092B-C50C-407E-A947-70E740481C1C}">
                <a14:useLocalDpi xmlns:a14="http://schemas.microsoft.com/office/drawing/2010/main" val="0"/>
              </a:ext>
            </a:extLst>
          </a:blip>
          <a:srcRect l="3936" r="3701"/>
          <a:stretch/>
        </p:blipFill>
        <p:spPr bwMode="auto">
          <a:xfrm>
            <a:off x="730492" y="5154300"/>
            <a:ext cx="1392827" cy="1005839"/>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person walking on sidewalk during golden hour">
            <a:extLst>
              <a:ext uri="{FF2B5EF4-FFF2-40B4-BE49-F238E27FC236}">
                <a16:creationId xmlns:a16="http://schemas.microsoft.com/office/drawing/2014/main" id="{8DDA9501-4273-4004-9718-A9DFA212805E}"/>
              </a:ext>
            </a:extLst>
          </p:cNvPr>
          <p:cNvPicPr>
            <a:picLocks noChangeAspect="1" noChangeArrowheads="1"/>
          </p:cNvPicPr>
          <p:nvPr/>
        </p:nvPicPr>
        <p:blipFill rotWithShape="1">
          <a:blip r:embed="rId12" cstate="print">
            <a:alphaModFix amt="90000"/>
            <a:extLst>
              <a:ext uri="{28A0092B-C50C-407E-A947-70E740481C1C}">
                <a14:useLocalDpi xmlns:a14="http://schemas.microsoft.com/office/drawing/2010/main" val="0"/>
              </a:ext>
            </a:extLst>
          </a:blip>
          <a:srcRect t="17697" b="36640"/>
          <a:stretch/>
        </p:blipFill>
        <p:spPr bwMode="auto">
          <a:xfrm>
            <a:off x="732016" y="4046412"/>
            <a:ext cx="1391303" cy="952965"/>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photo of flat screen television">
            <a:extLst>
              <a:ext uri="{FF2B5EF4-FFF2-40B4-BE49-F238E27FC236}">
                <a16:creationId xmlns:a16="http://schemas.microsoft.com/office/drawing/2014/main" id="{3736A50F-37C6-4701-B640-3AE7052BB18B}"/>
              </a:ext>
            </a:extLst>
          </p:cNvPr>
          <p:cNvPicPr>
            <a:picLocks noChangeAspect="1" noChangeArrowheads="1"/>
          </p:cNvPicPr>
          <p:nvPr/>
        </p:nvPicPr>
        <p:blipFill rotWithShape="1">
          <a:blip r:embed="rId13" cstate="print">
            <a:alphaModFix amt="88000"/>
            <a:extLst>
              <a:ext uri="{BEBA8EAE-BF5A-486C-A8C5-ECC9F3942E4B}">
                <a14:imgProps xmlns:a14="http://schemas.microsoft.com/office/drawing/2010/main">
                  <a14:imgLayer r:embed="rId14">
                    <a14:imgEffect>
                      <a14:colorTemperature colorTemp="8800"/>
                    </a14:imgEffect>
                    <a14:imgEffect>
                      <a14:brightnessContrast bright="-1000" contrast="-5000"/>
                    </a14:imgEffect>
                  </a14:imgLayer>
                </a14:imgProps>
              </a:ext>
              <a:ext uri="{28A0092B-C50C-407E-A947-70E740481C1C}">
                <a14:useLocalDpi xmlns:a14="http://schemas.microsoft.com/office/drawing/2010/main" val="0"/>
              </a:ext>
            </a:extLst>
          </a:blip>
          <a:srcRect r="14272"/>
          <a:stretch/>
        </p:blipFill>
        <p:spPr bwMode="auto">
          <a:xfrm>
            <a:off x="725418" y="2965437"/>
            <a:ext cx="1396777" cy="918043"/>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8" descr="officer reading notes">
            <a:extLst>
              <a:ext uri="{FF2B5EF4-FFF2-40B4-BE49-F238E27FC236}">
                <a16:creationId xmlns:a16="http://schemas.microsoft.com/office/drawing/2014/main" id="{FCC4406E-A59F-4131-87E8-567A73A48543}"/>
              </a:ext>
            </a:extLst>
          </p:cNvPr>
          <p:cNvPicPr>
            <a:picLocks noChangeAspect="1" noChangeArrowheads="1"/>
          </p:cNvPicPr>
          <p:nvPr/>
        </p:nvPicPr>
        <p:blipFill rotWithShape="1">
          <a:blip r:embed="rId15" cstate="print">
            <a:alphaModFix amt="92000"/>
            <a:extLst>
              <a:ext uri="{28A0092B-C50C-407E-A947-70E740481C1C}">
                <a14:useLocalDpi xmlns:a14="http://schemas.microsoft.com/office/drawing/2010/main" val="0"/>
              </a:ext>
            </a:extLst>
          </a:blip>
          <a:srcRect t="25280" b="20026"/>
          <a:stretch/>
        </p:blipFill>
        <p:spPr bwMode="auto">
          <a:xfrm>
            <a:off x="726540" y="1820819"/>
            <a:ext cx="1396777" cy="935297"/>
          </a:xfrm>
          <a:prstGeom prst="rect">
            <a:avLst/>
          </a:prstGeom>
          <a:noFill/>
          <a:effectLst>
            <a:outerShdw blurRad="50800" dist="38100" algn="l" rotWithShape="0">
              <a:prstClr val="black">
                <a:alpha val="2000"/>
              </a:prstClr>
            </a:outerShdw>
          </a:effectLst>
          <a:extLst>
            <a:ext uri="{909E8E84-426E-40DD-AFC4-6F175D3DCCD1}">
              <a14:hiddenFill xmlns:a14="http://schemas.microsoft.com/office/drawing/2010/main">
                <a:solidFill>
                  <a:srgbClr val="FFFFFF"/>
                </a:solidFill>
              </a14:hiddenFill>
            </a:ext>
          </a:extLst>
        </p:spPr>
      </p:pic>
      <p:pic>
        <p:nvPicPr>
          <p:cNvPr id="122" name="Picture 18" descr="men's gray crew-neck t-shirt sitting on the grass">
            <a:extLst>
              <a:ext uri="{FF2B5EF4-FFF2-40B4-BE49-F238E27FC236}">
                <a16:creationId xmlns:a16="http://schemas.microsoft.com/office/drawing/2014/main" id="{5DCC8B13-790E-406E-9D04-A52FE7E36A09}"/>
              </a:ext>
            </a:extLst>
          </p:cNvPr>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colorTemperature colorTemp="7200"/>
                    </a14:imgEffect>
                    <a14:imgEffect>
                      <a14:brightnessContrast bright="-3000"/>
                    </a14:imgEffect>
                  </a14:imgLayer>
                </a14:imgProps>
              </a:ext>
              <a:ext uri="{28A0092B-C50C-407E-A947-70E740481C1C}">
                <a14:useLocalDpi xmlns:a14="http://schemas.microsoft.com/office/drawing/2010/main" val="0"/>
              </a:ext>
            </a:extLst>
          </a:blip>
          <a:srcRect l="22051" b="14683"/>
          <a:stretch/>
        </p:blipFill>
        <p:spPr bwMode="auto">
          <a:xfrm>
            <a:off x="4994914" y="5158885"/>
            <a:ext cx="1377756" cy="100583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10">
            <a:extLst>
              <a:ext uri="{FF2B5EF4-FFF2-40B4-BE49-F238E27FC236}">
                <a16:creationId xmlns:a16="http://schemas.microsoft.com/office/drawing/2014/main" id="{43A0BD68-6F39-426D-8429-75FDC7B0411F}"/>
              </a:ext>
            </a:extLst>
          </p:cNvPr>
          <p:cNvSpPr txBox="1"/>
          <p:nvPr/>
        </p:nvSpPr>
        <p:spPr>
          <a:xfrm>
            <a:off x="607830" y="915269"/>
            <a:ext cx="8507205" cy="584775"/>
          </a:xfrm>
          <a:prstGeom prst="rect">
            <a:avLst/>
          </a:prstGeom>
          <a:noFill/>
        </p:spPr>
        <p:txBody>
          <a:bodyPr wrap="square" rtlCol="0">
            <a:spAutoFit/>
          </a:bodyPr>
          <a:lstStyle/>
          <a:p>
            <a:r>
              <a:rPr lang="en-US" sz="3200" dirty="0">
                <a:solidFill>
                  <a:schemeClr val="tx1">
                    <a:lumMod val="75000"/>
                    <a:lumOff val="2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Learning Outcomes</a:t>
            </a:r>
          </a:p>
        </p:txBody>
      </p:sp>
    </p:spTree>
    <p:extLst>
      <p:ext uri="{BB962C8B-B14F-4D97-AF65-F5344CB8AC3E}">
        <p14:creationId xmlns:p14="http://schemas.microsoft.com/office/powerpoint/2010/main" val="41833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11618"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22</a:t>
            </a:fld>
            <a:endParaRPr lang="es-MX" dirty="0">
              <a:latin typeface="Segoe UI Semilight" panose="020B0402040204020203" pitchFamily="34" charset="0"/>
              <a:cs typeface="Segoe UI Semilight" panose="020B0402040204020203" pitchFamily="34" charset="0"/>
            </a:endParaRPr>
          </a:p>
        </p:txBody>
      </p:sp>
      <p:grpSp>
        <p:nvGrpSpPr>
          <p:cNvPr id="39" name="Group 38"/>
          <p:cNvGrpSpPr/>
          <p:nvPr/>
        </p:nvGrpSpPr>
        <p:grpSpPr>
          <a:xfrm>
            <a:off x="2172542" y="1757088"/>
            <a:ext cx="3632725" cy="4479405"/>
            <a:chOff x="2414459" y="1723373"/>
            <a:chExt cx="3632725" cy="4479405"/>
          </a:xfrm>
        </p:grpSpPr>
        <p:sp>
          <p:nvSpPr>
            <p:cNvPr id="53" name="Rectangle 52"/>
            <p:cNvSpPr/>
            <p:nvPr/>
          </p:nvSpPr>
          <p:spPr>
            <a:xfrm>
              <a:off x="2415388" y="1723373"/>
              <a:ext cx="2714846" cy="289310"/>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IX: </a:t>
              </a:r>
              <a:r>
                <a:rPr lang="es-MX" sz="1280" dirty="0">
                  <a:solidFill>
                    <a:srgbClr val="572F82"/>
                  </a:solidFill>
                  <a:latin typeface="Segoe UI" panose="020B0502040204020203" pitchFamily="34" charset="0"/>
                  <a:cs typeface="Segoe UI" panose="020B0502040204020203" pitchFamily="34" charset="0"/>
                </a:rPr>
                <a:t>“Splitting the Fugitive”</a:t>
              </a:r>
            </a:p>
          </p:txBody>
        </p:sp>
        <p:sp>
          <p:nvSpPr>
            <p:cNvPr id="54" name="Rectángulo 72"/>
            <p:cNvSpPr/>
            <p:nvPr/>
          </p:nvSpPr>
          <p:spPr>
            <a:xfrm>
              <a:off x="2430775" y="2049624"/>
              <a:ext cx="252352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En el Capítulo IX, aprenderás cómo describir a las personas. Tienes que dar una descripción (apariencia física y personalidad) sobre ti mismo y los demás.</a:t>
              </a:r>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56" name="Rectángulo 72"/>
            <p:cNvSpPr/>
            <p:nvPr/>
          </p:nvSpPr>
          <p:spPr>
            <a:xfrm>
              <a:off x="2426789" y="3196726"/>
              <a:ext cx="2527507"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En el Capítulo X, aprenderás todo lo relacionado con la casa. Tienes que describir tu habitación favorita en tu casa, así como el hogar de tus sueños.</a:t>
              </a:r>
              <a:endParaRPr lang="en-US"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58" name="Rectangle 57"/>
            <p:cNvSpPr/>
            <p:nvPr/>
          </p:nvSpPr>
          <p:spPr>
            <a:xfrm>
              <a:off x="2414459" y="2852082"/>
              <a:ext cx="3628802" cy="292388"/>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 </a:t>
              </a:r>
              <a:r>
                <a:rPr lang="es-MX" sz="1280" dirty="0">
                  <a:solidFill>
                    <a:srgbClr val="847DB8"/>
                  </a:solidFill>
                  <a:latin typeface="Segoe UI" panose="020B0502040204020203" pitchFamily="34" charset="0"/>
                  <a:cs typeface="Segoe UI" panose="020B0502040204020203" pitchFamily="34" charset="0"/>
                </a:rPr>
                <a:t>“Home Alone”</a:t>
              </a:r>
            </a:p>
          </p:txBody>
        </p:sp>
        <p:sp>
          <p:nvSpPr>
            <p:cNvPr id="59" name="Rectángulo 72"/>
            <p:cNvSpPr/>
            <p:nvPr/>
          </p:nvSpPr>
          <p:spPr>
            <a:xfrm>
              <a:off x="2429719" y="4313458"/>
              <a:ext cx="2511848"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En el Capítulo XI, aprenderás todo lo relacionado con la exploración de una ciudad: debes seguir y dar instrucciones en tu nueva ciudad de residencia.</a:t>
              </a:r>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60" name="Rectangle 59"/>
            <p:cNvSpPr/>
            <p:nvPr/>
          </p:nvSpPr>
          <p:spPr>
            <a:xfrm>
              <a:off x="2416224" y="3960379"/>
              <a:ext cx="3628802" cy="292388"/>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XI: </a:t>
              </a:r>
              <a:r>
                <a:rPr lang="es-MX" sz="1280" dirty="0">
                  <a:solidFill>
                    <a:srgbClr val="BE709D"/>
                  </a:solidFill>
                  <a:latin typeface="Segoe UI" panose="020B0502040204020203" pitchFamily="34" charset="0"/>
                  <a:cs typeface="Segoe UI" panose="020B0502040204020203" pitchFamily="34" charset="0"/>
                </a:rPr>
                <a:t>“Vancity”</a:t>
              </a:r>
            </a:p>
          </p:txBody>
        </p:sp>
        <p:sp>
          <p:nvSpPr>
            <p:cNvPr id="61" name="Rectángulo 72"/>
            <p:cNvSpPr/>
            <p:nvPr/>
          </p:nvSpPr>
          <p:spPr>
            <a:xfrm>
              <a:off x="2418530" y="5482778"/>
              <a:ext cx="2523037"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En el Capítulo XII, aprenderás sobre las compras y la ropa. Tienes dos tareas:</a:t>
              </a:r>
            </a:p>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Solicitar detalles específicos de prendas de vestir en una tienda; escribir una reseña sobre compras y preferencias de ropa.</a:t>
              </a:r>
              <a:endParaRPr lang="en-GB" sz="105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just"/>
              <a:endParaRPr lang="en-US" sz="10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62" name="Rectangle 61"/>
            <p:cNvSpPr/>
            <p:nvPr/>
          </p:nvSpPr>
          <p:spPr>
            <a:xfrm>
              <a:off x="2418382" y="5063659"/>
              <a:ext cx="3628802" cy="292388"/>
            </a:xfrm>
            <a:prstGeom prst="rect">
              <a:avLst/>
            </a:prstGeom>
          </p:spPr>
          <p:txBody>
            <a:bodyPr wrap="square">
              <a:spAutoFit/>
            </a:bodyPr>
            <a:lstStyle/>
            <a:p>
              <a:r>
                <a:rPr lang="es-MX" sz="1260" dirty="0">
                  <a:solidFill>
                    <a:schemeClr val="bg2">
                      <a:lumMod val="25000"/>
                    </a:schemeClr>
                  </a:solidFill>
                  <a:latin typeface="Segoe UI Semibold" panose="020B0702040204020203" pitchFamily="34" charset="0"/>
                  <a:cs typeface="Segoe UI Semibold" panose="020B0702040204020203" pitchFamily="34" charset="0"/>
                </a:rPr>
                <a:t>Capítulo XII: </a:t>
              </a:r>
              <a:r>
                <a:rPr lang="es-MX" sz="1260" dirty="0">
                  <a:solidFill>
                    <a:srgbClr val="891B55"/>
                  </a:solidFill>
                  <a:latin typeface="Segoe UI" panose="020B0502040204020203" pitchFamily="34" charset="0"/>
                  <a:cs typeface="Segoe UI" panose="020B0502040204020203" pitchFamily="34" charset="0"/>
                </a:rPr>
                <a:t>“The Devil Wears Prada”</a:t>
              </a:r>
            </a:p>
          </p:txBody>
        </p:sp>
      </p:grpSp>
      <p:grpSp>
        <p:nvGrpSpPr>
          <p:cNvPr id="63" name="Group 62"/>
          <p:cNvGrpSpPr/>
          <p:nvPr/>
        </p:nvGrpSpPr>
        <p:grpSpPr>
          <a:xfrm>
            <a:off x="6444354" y="1750030"/>
            <a:ext cx="3140003" cy="4409329"/>
            <a:chOff x="2499095" y="1721282"/>
            <a:chExt cx="3637110" cy="4409329"/>
          </a:xfrm>
        </p:grpSpPr>
        <p:sp>
          <p:nvSpPr>
            <p:cNvPr id="64" name="Rectangle 63"/>
            <p:cNvSpPr/>
            <p:nvPr/>
          </p:nvSpPr>
          <p:spPr>
            <a:xfrm>
              <a:off x="2499095" y="1721282"/>
              <a:ext cx="3551576" cy="289310"/>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XIII: </a:t>
              </a:r>
              <a:r>
                <a:rPr lang="es-MX" sz="1280" dirty="0">
                  <a:solidFill>
                    <a:srgbClr val="D88C54"/>
                  </a:solidFill>
                  <a:latin typeface="Segoe UI" panose="020B0502040204020203" pitchFamily="34" charset="0"/>
                  <a:cs typeface="Segoe UI" panose="020B0502040204020203" pitchFamily="34" charset="0"/>
                </a:rPr>
                <a:t>“Like Water for Chocolate”</a:t>
              </a:r>
            </a:p>
          </p:txBody>
        </p:sp>
        <p:sp>
          <p:nvSpPr>
            <p:cNvPr id="65" name="Rectángulo 72"/>
            <p:cNvSpPr/>
            <p:nvPr/>
          </p:nvSpPr>
          <p:spPr>
            <a:xfrm>
              <a:off x="2521939" y="2063115"/>
              <a:ext cx="3070641"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En el Capítulo XIII, aprenderás las cosas principales sobre algo que todos amamos: la comida. Tienes que discutir sobre hábitos alimenticios y preferencias alimentarias.</a:t>
              </a:r>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67" name="Rectángulo 72"/>
            <p:cNvSpPr/>
            <p:nvPr/>
          </p:nvSpPr>
          <p:spPr>
            <a:xfrm>
              <a:off x="2518601" y="3192053"/>
              <a:ext cx="344150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En el Capítulo XIV, aprenderás varios aspectos</a:t>
              </a:r>
            </a:p>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de la vida laboral y deberás realizar dos tareas:</a:t>
              </a:r>
            </a:p>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responder preguntas en una entrevista de trabajo y completar un formulario de Curriculum Vitae.</a:t>
              </a:r>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68" name="Rectangle 67"/>
            <p:cNvSpPr/>
            <p:nvPr/>
          </p:nvSpPr>
          <p:spPr>
            <a:xfrm>
              <a:off x="2503775" y="2859181"/>
              <a:ext cx="3628804" cy="292388"/>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XIV: </a:t>
              </a:r>
              <a:r>
                <a:rPr lang="es-MX" sz="1280" dirty="0">
                  <a:solidFill>
                    <a:srgbClr val="EBC130"/>
                  </a:solidFill>
                  <a:latin typeface="Segoe UI" panose="020B0502040204020203" pitchFamily="34" charset="0"/>
                  <a:cs typeface="Segoe UI" panose="020B0502040204020203" pitchFamily="34" charset="0"/>
                </a:rPr>
                <a:t>“The Office”</a:t>
              </a:r>
            </a:p>
          </p:txBody>
        </p:sp>
        <p:sp>
          <p:nvSpPr>
            <p:cNvPr id="69" name="Rectángulo 72"/>
            <p:cNvSpPr/>
            <p:nvPr/>
          </p:nvSpPr>
          <p:spPr>
            <a:xfrm>
              <a:off x="2523672" y="4287931"/>
              <a:ext cx="318697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En el Capítulo XV, aprenderás acerca de las actividades en interiores y al aire libre, cómo conversar acerca de las acciones que ocurren al momento de hablar, así como dar consejos.</a:t>
              </a:r>
            </a:p>
          </p:txBody>
        </p:sp>
        <p:sp>
          <p:nvSpPr>
            <p:cNvPr id="70" name="Rectangle 69"/>
            <p:cNvSpPr/>
            <p:nvPr/>
          </p:nvSpPr>
          <p:spPr>
            <a:xfrm>
              <a:off x="2507391" y="3963065"/>
              <a:ext cx="3628814" cy="292388"/>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XV: </a:t>
              </a:r>
              <a:r>
                <a:rPr lang="es-MX" sz="1280" dirty="0">
                  <a:solidFill>
                    <a:srgbClr val="448785"/>
                  </a:solidFill>
                  <a:latin typeface="Segoe UI" panose="020B0502040204020203" pitchFamily="34" charset="0"/>
                  <a:cs typeface="Segoe UI" panose="020B0502040204020203" pitchFamily="34" charset="0"/>
                </a:rPr>
                <a:t>“The Spectacular Now”</a:t>
              </a:r>
            </a:p>
          </p:txBody>
        </p:sp>
        <p:sp>
          <p:nvSpPr>
            <p:cNvPr id="71" name="Rectángulo 72"/>
            <p:cNvSpPr/>
            <p:nvPr/>
          </p:nvSpPr>
          <p:spPr>
            <a:xfrm>
              <a:off x="2519245" y="5410611"/>
              <a:ext cx="3256954"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En el Capítulo XVI, aprenderás sobre la naturaleza, el turismo, los medios de transporte y cómo expresar acciones en pasado. Tienes que contarle a Hanna sobre tu ciudad: todo lo que necesita saber para pasar un buen rato allí. </a:t>
              </a:r>
            </a:p>
          </p:txBody>
        </p:sp>
        <p:sp>
          <p:nvSpPr>
            <p:cNvPr id="72" name="Rectangle 71"/>
            <p:cNvSpPr/>
            <p:nvPr/>
          </p:nvSpPr>
          <p:spPr>
            <a:xfrm>
              <a:off x="2505961" y="5038091"/>
              <a:ext cx="3628801" cy="292388"/>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XVI: </a:t>
              </a:r>
              <a:r>
                <a:rPr lang="es-MX" sz="1280" dirty="0">
                  <a:solidFill>
                    <a:srgbClr val="195E52"/>
                  </a:solidFill>
                  <a:latin typeface="Segoe UI" panose="020B0502040204020203" pitchFamily="34" charset="0"/>
                  <a:cs typeface="Segoe UI" panose="020B0502040204020203" pitchFamily="34" charset="0"/>
                </a:rPr>
                <a:t>“Into the Wild”</a:t>
              </a:r>
            </a:p>
          </p:txBody>
        </p:sp>
      </p:grpSp>
      <p:grpSp>
        <p:nvGrpSpPr>
          <p:cNvPr id="44" name="Grupo 3"/>
          <p:cNvGrpSpPr/>
          <p:nvPr/>
        </p:nvGrpSpPr>
        <p:grpSpPr>
          <a:xfrm>
            <a:off x="5197920" y="5728431"/>
            <a:ext cx="326582" cy="102002"/>
            <a:chOff x="3354867" y="4189238"/>
            <a:chExt cx="1237733" cy="386584"/>
          </a:xfrm>
        </p:grpSpPr>
        <p:sp>
          <p:nvSpPr>
            <p:cNvPr id="46" name="Rectángulo redondeado 61"/>
            <p:cNvSpPr/>
            <p:nvPr/>
          </p:nvSpPr>
          <p:spPr>
            <a:xfrm>
              <a:off x="3354867" y="4226625"/>
              <a:ext cx="247816" cy="349197"/>
            </a:xfrm>
            <a:prstGeom prst="roundRect">
              <a:avLst/>
            </a:prstGeom>
            <a:solidFill>
              <a:srgbClr val="936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7" name="Rectángulo redondeado 61"/>
            <p:cNvSpPr/>
            <p:nvPr/>
          </p:nvSpPr>
          <p:spPr>
            <a:xfrm>
              <a:off x="4386790" y="4189238"/>
              <a:ext cx="205810" cy="276085"/>
            </a:xfrm>
            <a:prstGeom prst="roundRect">
              <a:avLst/>
            </a:prstGeom>
            <a:solidFill>
              <a:srgbClr val="E0A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48" name="Rectángulo redondeado 62"/>
            <p:cNvSpPr/>
            <p:nvPr/>
          </p:nvSpPr>
          <p:spPr>
            <a:xfrm>
              <a:off x="4497250" y="4262945"/>
              <a:ext cx="93848" cy="125893"/>
            </a:xfrm>
            <a:prstGeom prst="roundRect">
              <a:avLst/>
            </a:prstGeom>
            <a:solidFill>
              <a:srgbClr val="E0A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0" name="Rectángulo redondeado 66"/>
            <p:cNvSpPr/>
            <p:nvPr/>
          </p:nvSpPr>
          <p:spPr>
            <a:xfrm>
              <a:off x="4351148" y="4211794"/>
              <a:ext cx="205810" cy="143791"/>
            </a:xfrm>
            <a:prstGeom prst="roundRect">
              <a:avLst/>
            </a:prstGeom>
            <a:solidFill>
              <a:srgbClr val="E0A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
        <p:nvSpPr>
          <p:cNvPr id="45" name="Rectángulo 7">
            <a:extLst>
              <a:ext uri="{FF2B5EF4-FFF2-40B4-BE49-F238E27FC236}">
                <a16:creationId xmlns:a16="http://schemas.microsoft.com/office/drawing/2014/main" id="{D2BFED53-61BA-4E09-8A09-F098165C1BD6}"/>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2" name="TextBox 10">
            <a:extLst>
              <a:ext uri="{FF2B5EF4-FFF2-40B4-BE49-F238E27FC236}">
                <a16:creationId xmlns:a16="http://schemas.microsoft.com/office/drawing/2014/main" id="{9CAE7A1D-BE6F-4D6B-AB89-AC7F4BD62CA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110" name="Picture 8" descr="top view of orange dishes">
            <a:extLst>
              <a:ext uri="{FF2B5EF4-FFF2-40B4-BE49-F238E27FC236}">
                <a16:creationId xmlns:a16="http://schemas.microsoft.com/office/drawing/2014/main" id="{0E07D6B1-D435-4D7D-A8AE-CD704E210E02}"/>
              </a:ext>
            </a:extLst>
          </p:cNvPr>
          <p:cNvPicPr>
            <a:picLocks noChangeAspect="1" noChangeArrowheads="1"/>
          </p:cNvPicPr>
          <p:nvPr/>
        </p:nvPicPr>
        <p:blipFill>
          <a:blip r:embed="rId6" cstate="print">
            <a:alphaModFix amt="96000"/>
            <a:extLst>
              <a:ext uri="{28A0092B-C50C-407E-A947-70E740481C1C}">
                <a14:useLocalDpi xmlns:a14="http://schemas.microsoft.com/office/drawing/2010/main" val="0"/>
              </a:ext>
            </a:extLst>
          </a:blip>
          <a:srcRect/>
          <a:stretch>
            <a:fillRect/>
          </a:stretch>
        </p:blipFill>
        <p:spPr bwMode="auto">
          <a:xfrm>
            <a:off x="5021582" y="1830912"/>
            <a:ext cx="1375318" cy="91733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person reaching hands on each other">
            <a:extLst>
              <a:ext uri="{FF2B5EF4-FFF2-40B4-BE49-F238E27FC236}">
                <a16:creationId xmlns:a16="http://schemas.microsoft.com/office/drawing/2014/main" id="{37731434-0ADA-496A-951A-D190AA6560CD}"/>
              </a:ext>
            </a:extLst>
          </p:cNvPr>
          <p:cNvPicPr>
            <a:picLocks noChangeAspect="1" noChangeArrowheads="1"/>
          </p:cNvPicPr>
          <p:nvPr/>
        </p:nvPicPr>
        <p:blipFill rotWithShape="1">
          <a:blip r:embed="rId7" cstate="print">
            <a:alphaModFix amt="92000"/>
            <a:extLst>
              <a:ext uri="{BEBA8EAE-BF5A-486C-A8C5-ECC9F3942E4B}">
                <a14:imgProps xmlns:a14="http://schemas.microsoft.com/office/drawing/2010/main">
                  <a14:imgLayer r:embed="rId8">
                    <a14:imgEffect>
                      <a14:brightnessContrast bright="-5000" contrast="-5000"/>
                    </a14:imgEffect>
                  </a14:imgLayer>
                </a14:imgProps>
              </a:ext>
              <a:ext uri="{28A0092B-C50C-407E-A947-70E740481C1C}">
                <a14:useLocalDpi xmlns:a14="http://schemas.microsoft.com/office/drawing/2010/main" val="0"/>
              </a:ext>
            </a:extLst>
          </a:blip>
          <a:srcRect t="-1" r="14565" b="6229"/>
          <a:stretch/>
        </p:blipFill>
        <p:spPr bwMode="auto">
          <a:xfrm>
            <a:off x="5019144" y="2965548"/>
            <a:ext cx="1377756" cy="917337"/>
          </a:xfrm>
          <a:prstGeom prst="rect">
            <a:avLst/>
          </a:prstGeom>
          <a:noFill/>
          <a:effectLst>
            <a:outerShdw blurRad="50800" dist="38100" algn="l" rotWithShape="0">
              <a:prstClr val="black">
                <a:alpha val="2000"/>
              </a:prstClr>
            </a:outerShdw>
          </a:effectLst>
          <a:extLst>
            <a:ext uri="{909E8E84-426E-40DD-AFC4-6F175D3DCCD1}">
              <a14:hiddenFill xmlns:a14="http://schemas.microsoft.com/office/drawing/2010/main">
                <a:solidFill>
                  <a:srgbClr val="FFFFFF"/>
                </a:solidFill>
              </a14:hiddenFill>
            </a:ext>
          </a:extLst>
        </p:spPr>
      </p:pic>
      <p:pic>
        <p:nvPicPr>
          <p:cNvPr id="115" name="Picture 16" descr="gray commuter bike near railings">
            <a:extLst>
              <a:ext uri="{FF2B5EF4-FFF2-40B4-BE49-F238E27FC236}">
                <a16:creationId xmlns:a16="http://schemas.microsoft.com/office/drawing/2014/main" id="{F6F0543C-6D79-4725-BD1C-BFE1D3E584E8}"/>
              </a:ext>
            </a:extLst>
          </p:cNvPr>
          <p:cNvPicPr>
            <a:picLocks noChangeAspect="1" noChangeArrowheads="1"/>
          </p:cNvPicPr>
          <p:nvPr/>
        </p:nvPicPr>
        <p:blipFill rotWithShape="1">
          <a:blip r:embed="rId9" cstate="print">
            <a:alphaModFix amt="88000"/>
            <a:extLst>
              <a:ext uri="{28A0092B-C50C-407E-A947-70E740481C1C}">
                <a14:useLocalDpi xmlns:a14="http://schemas.microsoft.com/office/drawing/2010/main" val="0"/>
              </a:ext>
            </a:extLst>
          </a:blip>
          <a:srcRect t="37990" b="14913"/>
          <a:stretch/>
        </p:blipFill>
        <p:spPr bwMode="auto">
          <a:xfrm>
            <a:off x="5010920" y="4046412"/>
            <a:ext cx="1369426" cy="952965"/>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6" descr="person leaning on wall while holding gray hat">
            <a:extLst>
              <a:ext uri="{FF2B5EF4-FFF2-40B4-BE49-F238E27FC236}">
                <a16:creationId xmlns:a16="http://schemas.microsoft.com/office/drawing/2014/main" id="{702FD3D3-ACD1-4BE6-B4FB-7025E8DB769C}"/>
              </a:ext>
            </a:extLst>
          </p:cNvPr>
          <p:cNvPicPr>
            <a:picLocks noChangeAspect="1" noChangeArrowheads="1"/>
          </p:cNvPicPr>
          <p:nvPr/>
        </p:nvPicPr>
        <p:blipFill rotWithShape="1">
          <a:blip r:embed="rId10" cstate="print">
            <a:alphaModFix amt="88000"/>
            <a:extLst>
              <a:ext uri="{BEBA8EAE-BF5A-486C-A8C5-ECC9F3942E4B}">
                <a14:imgProps xmlns:a14="http://schemas.microsoft.com/office/drawing/2010/main">
                  <a14:imgLayer r:embed="rId11">
                    <a14:imgEffect>
                      <a14:brightnessContrast bright="1000"/>
                    </a14:imgEffect>
                  </a14:imgLayer>
                </a14:imgProps>
              </a:ext>
              <a:ext uri="{28A0092B-C50C-407E-A947-70E740481C1C}">
                <a14:useLocalDpi xmlns:a14="http://schemas.microsoft.com/office/drawing/2010/main" val="0"/>
              </a:ext>
            </a:extLst>
          </a:blip>
          <a:srcRect l="3936" r="3701"/>
          <a:stretch/>
        </p:blipFill>
        <p:spPr bwMode="auto">
          <a:xfrm>
            <a:off x="730492" y="5160739"/>
            <a:ext cx="1392827" cy="1005839"/>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person walking on sidewalk during golden hour">
            <a:extLst>
              <a:ext uri="{FF2B5EF4-FFF2-40B4-BE49-F238E27FC236}">
                <a16:creationId xmlns:a16="http://schemas.microsoft.com/office/drawing/2014/main" id="{8DDA9501-4273-4004-9718-A9DFA212805E}"/>
              </a:ext>
            </a:extLst>
          </p:cNvPr>
          <p:cNvPicPr>
            <a:picLocks noChangeAspect="1" noChangeArrowheads="1"/>
          </p:cNvPicPr>
          <p:nvPr/>
        </p:nvPicPr>
        <p:blipFill rotWithShape="1">
          <a:blip r:embed="rId12" cstate="print">
            <a:alphaModFix amt="90000"/>
            <a:extLst>
              <a:ext uri="{28A0092B-C50C-407E-A947-70E740481C1C}">
                <a14:useLocalDpi xmlns:a14="http://schemas.microsoft.com/office/drawing/2010/main" val="0"/>
              </a:ext>
            </a:extLst>
          </a:blip>
          <a:srcRect t="17697" b="36640"/>
          <a:stretch/>
        </p:blipFill>
        <p:spPr bwMode="auto">
          <a:xfrm>
            <a:off x="732016" y="4046412"/>
            <a:ext cx="1391303" cy="952965"/>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photo of flat screen television">
            <a:extLst>
              <a:ext uri="{FF2B5EF4-FFF2-40B4-BE49-F238E27FC236}">
                <a16:creationId xmlns:a16="http://schemas.microsoft.com/office/drawing/2014/main" id="{3736A50F-37C6-4701-B640-3AE7052BB18B}"/>
              </a:ext>
            </a:extLst>
          </p:cNvPr>
          <p:cNvPicPr>
            <a:picLocks noChangeAspect="1" noChangeArrowheads="1"/>
          </p:cNvPicPr>
          <p:nvPr/>
        </p:nvPicPr>
        <p:blipFill rotWithShape="1">
          <a:blip r:embed="rId13" cstate="print">
            <a:alphaModFix amt="88000"/>
            <a:extLst>
              <a:ext uri="{BEBA8EAE-BF5A-486C-A8C5-ECC9F3942E4B}">
                <a14:imgProps xmlns:a14="http://schemas.microsoft.com/office/drawing/2010/main">
                  <a14:imgLayer r:embed="rId14">
                    <a14:imgEffect>
                      <a14:colorTemperature colorTemp="8800"/>
                    </a14:imgEffect>
                    <a14:imgEffect>
                      <a14:brightnessContrast bright="-1000" contrast="-5000"/>
                    </a14:imgEffect>
                  </a14:imgLayer>
                </a14:imgProps>
              </a:ext>
              <a:ext uri="{28A0092B-C50C-407E-A947-70E740481C1C}">
                <a14:useLocalDpi xmlns:a14="http://schemas.microsoft.com/office/drawing/2010/main" val="0"/>
              </a:ext>
            </a:extLst>
          </a:blip>
          <a:srcRect r="14272"/>
          <a:stretch/>
        </p:blipFill>
        <p:spPr bwMode="auto">
          <a:xfrm>
            <a:off x="725418" y="2965437"/>
            <a:ext cx="1397901" cy="918043"/>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8" descr="officer reading notes">
            <a:extLst>
              <a:ext uri="{FF2B5EF4-FFF2-40B4-BE49-F238E27FC236}">
                <a16:creationId xmlns:a16="http://schemas.microsoft.com/office/drawing/2014/main" id="{FCC4406E-A59F-4131-87E8-567A73A48543}"/>
              </a:ext>
            </a:extLst>
          </p:cNvPr>
          <p:cNvPicPr>
            <a:picLocks noChangeAspect="1" noChangeArrowheads="1"/>
          </p:cNvPicPr>
          <p:nvPr/>
        </p:nvPicPr>
        <p:blipFill rotWithShape="1">
          <a:blip r:embed="rId15" cstate="print">
            <a:alphaModFix amt="92000"/>
            <a:extLst>
              <a:ext uri="{28A0092B-C50C-407E-A947-70E740481C1C}">
                <a14:useLocalDpi xmlns:a14="http://schemas.microsoft.com/office/drawing/2010/main" val="0"/>
              </a:ext>
            </a:extLst>
          </a:blip>
          <a:srcRect t="25280" b="20026"/>
          <a:stretch/>
        </p:blipFill>
        <p:spPr bwMode="auto">
          <a:xfrm>
            <a:off x="726541" y="1820819"/>
            <a:ext cx="1396778" cy="935297"/>
          </a:xfrm>
          <a:prstGeom prst="rect">
            <a:avLst/>
          </a:prstGeom>
          <a:noFill/>
          <a:effectLst>
            <a:outerShdw blurRad="50800" dist="38100" algn="l" rotWithShape="0">
              <a:prstClr val="black">
                <a:alpha val="2000"/>
              </a:prstClr>
            </a:outerShdw>
          </a:effectLst>
          <a:extLst>
            <a:ext uri="{909E8E84-426E-40DD-AFC4-6F175D3DCCD1}">
              <a14:hiddenFill xmlns:a14="http://schemas.microsoft.com/office/drawing/2010/main">
                <a:solidFill>
                  <a:srgbClr val="FFFFFF"/>
                </a:solidFill>
              </a14:hiddenFill>
            </a:ext>
          </a:extLst>
        </p:spPr>
      </p:pic>
      <p:pic>
        <p:nvPicPr>
          <p:cNvPr id="122" name="Picture 18" descr="men's gray crew-neck t-shirt sitting on the grass">
            <a:extLst>
              <a:ext uri="{FF2B5EF4-FFF2-40B4-BE49-F238E27FC236}">
                <a16:creationId xmlns:a16="http://schemas.microsoft.com/office/drawing/2014/main" id="{5DCC8B13-790E-406E-9D04-A52FE7E36A09}"/>
              </a:ext>
            </a:extLst>
          </p:cNvPr>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colorTemperature colorTemp="7200"/>
                    </a14:imgEffect>
                    <a14:imgEffect>
                      <a14:brightnessContrast bright="-3000"/>
                    </a14:imgEffect>
                  </a14:imgLayer>
                </a14:imgProps>
              </a:ext>
              <a:ext uri="{28A0092B-C50C-407E-A947-70E740481C1C}">
                <a14:useLocalDpi xmlns:a14="http://schemas.microsoft.com/office/drawing/2010/main" val="0"/>
              </a:ext>
            </a:extLst>
          </a:blip>
          <a:srcRect l="22051" b="14683"/>
          <a:stretch/>
        </p:blipFill>
        <p:spPr bwMode="auto">
          <a:xfrm>
            <a:off x="5008562" y="5155799"/>
            <a:ext cx="1377756" cy="100583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10">
            <a:extLst>
              <a:ext uri="{FF2B5EF4-FFF2-40B4-BE49-F238E27FC236}">
                <a16:creationId xmlns:a16="http://schemas.microsoft.com/office/drawing/2014/main" id="{E88BAAB7-DB5E-4DA3-AF16-E5F86138D92F}"/>
              </a:ext>
            </a:extLst>
          </p:cNvPr>
          <p:cNvSpPr txBox="1"/>
          <p:nvPr/>
        </p:nvSpPr>
        <p:spPr>
          <a:xfrm>
            <a:off x="607830" y="915269"/>
            <a:ext cx="8507205" cy="584775"/>
          </a:xfrm>
          <a:prstGeom prst="rect">
            <a:avLst/>
          </a:prstGeom>
          <a:noFill/>
        </p:spPr>
        <p:txBody>
          <a:bodyPr wrap="square" rtlCol="0">
            <a:spAutoFit/>
          </a:bodyPr>
          <a:lstStyle/>
          <a:p>
            <a:r>
              <a:rPr lang="en-US" sz="3200" dirty="0">
                <a:solidFill>
                  <a:schemeClr val="tx1">
                    <a:lumMod val="75000"/>
                    <a:lumOff val="2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Resultados de aprendizaje</a:t>
            </a:r>
          </a:p>
        </p:txBody>
      </p:sp>
    </p:spTree>
    <p:extLst>
      <p:ext uri="{BB962C8B-B14F-4D97-AF65-F5344CB8AC3E}">
        <p14:creationId xmlns:p14="http://schemas.microsoft.com/office/powerpoint/2010/main" val="231266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23</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83585879"/>
              </p:ext>
            </p:extLst>
          </p:nvPr>
        </p:nvGraphicFramePr>
        <p:xfrm>
          <a:off x="727587" y="2936055"/>
          <a:ext cx="8460659" cy="2591860"/>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70000">
                <a:tc gridSpan="3">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CHAPTER IX. Splitting the Fugitive</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24000">
                <a:tc>
                  <a:txBody>
                    <a:bodyPr/>
                    <a:lstStyle/>
                    <a:p>
                      <a:pPr>
                        <a:lnSpc>
                          <a:spcPct val="100000"/>
                        </a:lnSpc>
                        <a:spcAft>
                          <a:spcPts val="0"/>
                        </a:spcAft>
                      </a:pPr>
                      <a:r>
                        <a:rPr lang="en-US" sz="1050" dirty="0">
                          <a:solidFill>
                            <a:srgbClr val="572F82"/>
                          </a:solidFill>
                          <a:effectLst/>
                          <a:latin typeface="Segoe UI Semibold" panose="020B0702040204020203" pitchFamily="34" charset="0"/>
                          <a:cs typeface="Segoe UI Semibold" panose="020B0702040204020203" pitchFamily="34" charset="0"/>
                        </a:rPr>
                        <a:t>Listening / Comprensión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I can do this</a:t>
                      </a:r>
                    </a:p>
                    <a:p>
                      <a:pPr algn="ctr">
                        <a:lnSpc>
                          <a:spcPct val="100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0000"/>
                        </a:lnSpc>
                        <a:spcAft>
                          <a:spcPts val="0"/>
                        </a:spcAft>
                      </a:pPr>
                      <a:r>
                        <a:rPr lang="en-US" sz="1050" dirty="0">
                          <a:effectLst/>
                          <a:latin typeface="Segoe UI" panose="020B0502040204020203" pitchFamily="34" charset="0"/>
                          <a:cs typeface="Segoe UI" panose="020B0502040204020203" pitchFamily="34" charset="0"/>
                        </a:rPr>
                        <a:t>Requiere</a:t>
                      </a:r>
                      <a:r>
                        <a:rPr lang="en-US" sz="1050" baseline="0" dirty="0">
                          <a:effectLst/>
                          <a:latin typeface="Segoe UI" panose="020B0502040204020203" pitchFamily="34" charset="0"/>
                          <a:cs typeface="Segoe UI" panose="020B0502040204020203" pitchFamily="34" charset="0"/>
                        </a:rPr>
                        <a:t> trabajo</a:t>
                      </a:r>
                      <a:endParaRPr lang="en-US" sz="1050" dirty="0">
                        <a:effectLst/>
                        <a:latin typeface="Segoe UI" panose="020B0502040204020203"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24000">
                <a:tc>
                  <a:txBody>
                    <a:bodyPr/>
                    <a:lstStyle/>
                    <a:p>
                      <a:pPr>
                        <a:lnSpc>
                          <a:spcPct val="107000"/>
                        </a:lnSpc>
                        <a:spcAft>
                          <a:spcPts val="0"/>
                        </a:spcAft>
                      </a:pPr>
                      <a:r>
                        <a:rPr lang="es-ES" sz="1050" dirty="0">
                          <a:effectLst/>
                          <a:latin typeface="Segoe UI Semilight" panose="020B0402040204020203" pitchFamily="34" charset="0"/>
                          <a:cs typeface="Segoe UI Semilight" panose="020B0402040204020203" pitchFamily="34" charset="0"/>
                        </a:rPr>
                        <a:t>I can understand simple questions about personal information.</a:t>
                      </a:r>
                    </a:p>
                    <a:p>
                      <a:pPr>
                        <a:lnSpc>
                          <a:spcPct val="107000"/>
                        </a:lnSpc>
                        <a:spcAft>
                          <a:spcPts val="0"/>
                        </a:spcAft>
                      </a:pPr>
                      <a:r>
                        <a:rPr lang="es-ES" sz="1050" dirty="0">
                          <a:effectLst/>
                          <a:latin typeface="Segoe UI Semilight" panose="020B0402040204020203" pitchFamily="34" charset="0"/>
                          <a:cs typeface="Segoe UI Semilight" panose="020B0402040204020203" pitchFamily="34" charset="0"/>
                        </a:rPr>
                        <a:t>Puedo entender preguntas simples de información personal.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Yes</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No</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3"/>
                  </a:ext>
                </a:extLst>
              </a:tr>
              <a:tr h="324000">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understand identify the needs of the speaker using ‘have got’.</a:t>
                      </a:r>
                    </a:p>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Puedo identificar qué necesita el hablante a través del uso de ‘have got’.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Almost</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 little</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24000">
                <a:tc gridSpan="3">
                  <a:txBody>
                    <a:bodyPr/>
                    <a:lstStyle/>
                    <a:p>
                      <a:pPr>
                        <a:lnSpc>
                          <a:spcPct val="107000"/>
                        </a:lnSpc>
                        <a:spcAft>
                          <a:spcPts val="0"/>
                        </a:spcAft>
                      </a:pPr>
                      <a:r>
                        <a:rPr lang="en-US" sz="1050" dirty="0">
                          <a:solidFill>
                            <a:srgbClr val="847DB8"/>
                          </a:solidFill>
                          <a:effectLst/>
                          <a:latin typeface="Segoe UI Semibold" panose="020B0702040204020203" pitchFamily="34" charset="0"/>
                          <a:cs typeface="Segoe UI Semibold" panose="020B0702040204020203" pitchFamily="34" charset="0"/>
                        </a:rPr>
                        <a:t>Speaking / Producción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5"/>
                  </a:ext>
                </a:extLst>
              </a:tr>
              <a:tr h="324000">
                <a:tc>
                  <a:txBody>
                    <a:bodyPr/>
                    <a:lstStyle/>
                    <a:p>
                      <a:pPr>
                        <a:lnSpc>
                          <a:spcPct val="107000"/>
                        </a:lnSpc>
                        <a:spcAft>
                          <a:spcPts val="0"/>
                        </a:spcAft>
                      </a:pPr>
                      <a:r>
                        <a:rPr lang="es-ES" sz="1050" dirty="0">
                          <a:effectLst/>
                          <a:latin typeface="Segoe UI Semilight" panose="020B0402040204020203" pitchFamily="34" charset="0"/>
                          <a:cs typeface="Segoe UI Semilight" panose="020B0402040204020203" pitchFamily="34" charset="0"/>
                        </a:rPr>
                        <a:t>I can use common adjectives to describe nouns. </a:t>
                      </a:r>
                    </a:p>
                    <a:p>
                      <a:pPr>
                        <a:lnSpc>
                          <a:spcPct val="107000"/>
                        </a:lnSpc>
                        <a:spcAft>
                          <a:spcPts val="0"/>
                        </a:spcAft>
                      </a:pPr>
                      <a:r>
                        <a:rPr lang="es-ES" sz="1050" dirty="0">
                          <a:effectLst/>
                          <a:latin typeface="Segoe UI Semilight" panose="020B0402040204020203" pitchFamily="34" charset="0"/>
                          <a:cs typeface="Segoe UI Semilight" panose="020B0402040204020203" pitchFamily="34" charset="0"/>
                        </a:rPr>
                        <a:t>Puedo usar adjetivos comunes para describir a alguien</a:t>
                      </a:r>
                      <a:r>
                        <a:rPr lang="en-US"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24000">
                <a:tc>
                  <a:txBody>
                    <a:bodyPr/>
                    <a:lstStyle/>
                    <a:p>
                      <a:pPr>
                        <a:lnSpc>
                          <a:spcPct val="107000"/>
                        </a:lnSpc>
                        <a:spcAft>
                          <a:spcPts val="0"/>
                        </a:spcAft>
                      </a:pPr>
                      <a:r>
                        <a:rPr lang="es-ES" sz="1050" dirty="0">
                          <a:effectLst/>
                          <a:latin typeface="Segoe UI Semilight" panose="020B0402040204020203" pitchFamily="34" charset="0"/>
                          <a:cs typeface="Segoe UI Semilight" panose="020B0402040204020203" pitchFamily="34" charset="0"/>
                        </a:rPr>
                        <a:t>I can describe physical appearance.</a:t>
                      </a:r>
                      <a:br>
                        <a:rPr lang="es-ES" sz="1050" dirty="0">
                          <a:effectLst/>
                          <a:latin typeface="Segoe UI Semilight" panose="020B0402040204020203" pitchFamily="34" charset="0"/>
                          <a:cs typeface="Segoe UI Semilight" panose="020B0402040204020203" pitchFamily="34" charset="0"/>
                        </a:rPr>
                      </a:br>
                      <a:r>
                        <a:rPr lang="es-ES" sz="1050" dirty="0">
                          <a:effectLst/>
                          <a:latin typeface="Segoe UI Semilight" panose="020B0402040204020203" pitchFamily="34" charset="0"/>
                          <a:cs typeface="Segoe UI Semilight" panose="020B0402040204020203" pitchFamily="34" charset="0"/>
                        </a:rPr>
                        <a:t>Puedo describir la apariencia física.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7"/>
                  </a:ext>
                </a:extLst>
              </a:tr>
              <a:tr h="324000">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express resemblance between two people. </a:t>
                      </a:r>
                    </a:p>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Puedo expresar la similitude entre dos personas</a:t>
                      </a:r>
                      <a:r>
                        <a:rPr lang="en-US" sz="1050" baseline="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12" name="TextBox 10"/>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IX</a:t>
            </a:r>
          </a:p>
        </p:txBody>
      </p:sp>
      <p:sp>
        <p:nvSpPr>
          <p:cNvPr id="17" name="Rectángulo 7">
            <a:extLst>
              <a:ext uri="{FF2B5EF4-FFF2-40B4-BE49-F238E27FC236}">
                <a16:creationId xmlns:a16="http://schemas.microsoft.com/office/drawing/2014/main" id="{6973B1C2-2EB9-41CF-B487-904CC9B8B438}"/>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9DF0A6DC-92FB-4B1D-A487-2FBF6B3B5A6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5" name="Rectángulo 72">
            <a:extLst>
              <a:ext uri="{FF2B5EF4-FFF2-40B4-BE49-F238E27FC236}">
                <a16:creationId xmlns:a16="http://schemas.microsoft.com/office/drawing/2014/main" id="{E2D7EF1C-5D19-4D53-AA85-B294049A8B2C}"/>
              </a:ext>
            </a:extLst>
          </p:cNvPr>
          <p:cNvSpPr/>
          <p:nvPr/>
        </p:nvSpPr>
        <p:spPr>
          <a:xfrm>
            <a:off x="6769290" y="1958266"/>
            <a:ext cx="2451844"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In Chapter IX, you’ll learn how to describe people in a range of ways as you give a description (physical appearance and personality) about yourself and others. </a:t>
            </a:r>
          </a:p>
        </p:txBody>
      </p:sp>
      <p:pic>
        <p:nvPicPr>
          <p:cNvPr id="16" name="Picture 2" descr="https://www.decideo.com/photo/art/grande/16706936-21405734.jpg?v=1503579074"/>
          <p:cNvPicPr>
            <a:picLocks noChangeAspect="1" noChangeArrowheads="1"/>
          </p:cNvPicPr>
          <p:nvPr/>
        </p:nvPicPr>
        <p:blipFill rotWithShape="1">
          <a:blip r:embed="rId6">
            <a:extLst>
              <a:ext uri="{28A0092B-C50C-407E-A947-70E740481C1C}">
                <a14:useLocalDpi xmlns:a14="http://schemas.microsoft.com/office/drawing/2010/main" val="0"/>
              </a:ext>
            </a:extLst>
          </a:blip>
          <a:srcRect t="20033" b="48995"/>
          <a:stretch/>
        </p:blipFill>
        <p:spPr bwMode="auto">
          <a:xfrm>
            <a:off x="727586" y="1796085"/>
            <a:ext cx="6041704" cy="105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97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24</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60615984"/>
              </p:ext>
            </p:extLst>
          </p:nvPr>
        </p:nvGraphicFramePr>
        <p:xfrm>
          <a:off x="727587" y="1826043"/>
          <a:ext cx="8525861" cy="3974176"/>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360201">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324000">
                <a:tc gridSpan="3">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CHAPTER IX. Splitting the Fugitive (continued)</a:t>
                      </a: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324000">
                <a:tc>
                  <a:txBody>
                    <a:bodyPr/>
                    <a:lstStyle/>
                    <a:p>
                      <a:pPr>
                        <a:lnSpc>
                          <a:spcPct val="107000"/>
                        </a:lnSpc>
                        <a:spcAft>
                          <a:spcPts val="0"/>
                        </a:spcAft>
                      </a:pPr>
                      <a:r>
                        <a:rPr lang="en-US" sz="1050" dirty="0">
                          <a:solidFill>
                            <a:srgbClr val="368280"/>
                          </a:solidFill>
                          <a:effectLst/>
                          <a:latin typeface="Segoe UI Semibold" panose="020B0702040204020203" pitchFamily="34" charset="0"/>
                          <a:cs typeface="Segoe UI Semibold" panose="020B0702040204020203" pitchFamily="34" charset="0"/>
                        </a:rPr>
                        <a:t>Strategies /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I can do this</a:t>
                      </a:r>
                    </a:p>
                    <a:p>
                      <a:pPr algn="ctr">
                        <a:lnSpc>
                          <a:spcPct val="100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0000"/>
                        </a:lnSpc>
                        <a:spcAft>
                          <a:spcPts val="0"/>
                        </a:spcAft>
                      </a:pPr>
                      <a:r>
                        <a:rPr lang="en-US" sz="1050" dirty="0">
                          <a:effectLst/>
                          <a:latin typeface="Segoe UI" panose="020B0502040204020203" pitchFamily="34" charset="0"/>
                          <a:cs typeface="Segoe UI" panose="020B0502040204020203" pitchFamily="34" charset="0"/>
                        </a:rPr>
                        <a:t>Requiere</a:t>
                      </a:r>
                      <a:r>
                        <a:rPr lang="en-US" sz="1050" baseline="0" dirty="0">
                          <a:effectLst/>
                          <a:latin typeface="Segoe UI" panose="020B0502040204020203" pitchFamily="34" charset="0"/>
                          <a:cs typeface="Segoe UI" panose="020B0502040204020203" pitchFamily="34" charset="0"/>
                        </a:rPr>
                        <a:t> trabajo</a:t>
                      </a:r>
                      <a:endParaRPr lang="en-US" sz="1050" dirty="0">
                        <a:effectLst/>
                        <a:latin typeface="Segoe UI" panose="020B0502040204020203"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24000">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use ‘have got’ to express possession or personal attributes.</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usar</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‘have got’ para expresar posesión o atributos.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0"/>
                  </a:ext>
                </a:extLst>
              </a:tr>
              <a:tr h="324000">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connect </a:t>
                      </a:r>
                      <a:r>
                        <a:rPr lang="en-US" sz="1050" baseline="0" dirty="0">
                          <a:effectLst/>
                          <a:latin typeface="Segoe UI Semilight" panose="020B0402040204020203" pitchFamily="34" charset="0"/>
                          <a:cs typeface="Segoe UI Semilight" panose="020B0402040204020203" pitchFamily="34" charset="0"/>
                        </a:rPr>
                        <a:t>single nouns and adjectives using ‘and’.</a:t>
                      </a:r>
                    </a:p>
                    <a:p>
                      <a:pPr>
                        <a:lnSpc>
                          <a:spcPct val="107000"/>
                        </a:lnSpc>
                        <a:spcAft>
                          <a:spcPts val="0"/>
                        </a:spcAft>
                      </a:pP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conectar sustantivos y adjetivos usando la conjunción ‘</a:t>
                      </a:r>
                      <a:r>
                        <a:rPr lang="en-US"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and</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24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use</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the adverb ‘very’ to qualify physical description.</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usar ‘very’ para matizar la descripción física.</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2"/>
                  </a:ext>
                </a:extLst>
              </a:tr>
              <a:tr h="324000">
                <a:tc gridSpan="3">
                  <a:txBody>
                    <a:bodyPr/>
                    <a:lstStyle/>
                    <a:p>
                      <a:pPr>
                        <a:lnSpc>
                          <a:spcPct val="107000"/>
                        </a:lnSpc>
                        <a:spcAft>
                          <a:spcPts val="0"/>
                        </a:spcAft>
                      </a:pPr>
                      <a:r>
                        <a:rPr lang="en-US" sz="1050" dirty="0">
                          <a:solidFill>
                            <a:srgbClr val="EBC130"/>
                          </a:solidFill>
                          <a:effectLst/>
                          <a:latin typeface="Segoe UI Semibold" panose="020B0702040204020203" pitchFamily="34" charset="0"/>
                          <a:cs typeface="Segoe UI Semibold" panose="020B0702040204020203" pitchFamily="34" charset="0"/>
                        </a:rPr>
                        <a:t>Reading / Comprensión Lectora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0013"/>
                  </a:ext>
                </a:extLst>
              </a:tr>
              <a:tr h="324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a short text about physical</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appearance and personality.</a:t>
                      </a:r>
                    </a:p>
                    <a:p>
                      <a:pPr>
                        <a:lnSpc>
                          <a:spcPct val="107000"/>
                        </a:lnSpc>
                        <a:spcAft>
                          <a:spcPts val="0"/>
                        </a:spcAft>
                      </a:pP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comprender un texto corto sobre apariencia física y personalidad.</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4"/>
                  </a:ext>
                </a:extLst>
              </a:tr>
              <a:tr h="324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identify adjectives to describe someone</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in a short text. </a:t>
                      </a:r>
                    </a:p>
                    <a:p>
                      <a:pPr>
                        <a:lnSpc>
                          <a:spcPct val="107000"/>
                        </a:lnSpc>
                        <a:spcAft>
                          <a:spcPts val="0"/>
                        </a:spcAft>
                      </a:pP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identificar adjetivos para describer a alguien en un texto corto.</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324000">
                <a:tc gridSpan="3">
                  <a:txBody>
                    <a:bodyPr/>
                    <a:lstStyle/>
                    <a:p>
                      <a:pPr>
                        <a:lnSpc>
                          <a:spcPct val="107000"/>
                        </a:lnSpc>
                        <a:spcAft>
                          <a:spcPts val="0"/>
                        </a:spcAft>
                      </a:pPr>
                      <a:r>
                        <a:rPr lang="en-US" sz="1050" dirty="0">
                          <a:solidFill>
                            <a:srgbClr val="891B55"/>
                          </a:solidFill>
                          <a:effectLst/>
                          <a:latin typeface="Segoe UI Semibold" panose="020B0702040204020203"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0016"/>
                  </a:ext>
                </a:extLst>
              </a:tr>
              <a:tr h="324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provide elements</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about a physical appearance in a short text. </a:t>
                      </a:r>
                    </a:p>
                    <a:p>
                      <a:pPr>
                        <a:lnSpc>
                          <a:spcPct val="107000"/>
                        </a:lnSpc>
                        <a:spcAft>
                          <a:spcPts val="0"/>
                        </a:spcAft>
                      </a:pP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proporcionar elementos de la apariencia física en un texto corto.</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324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provide elements about personality in a short text.</a:t>
                      </a:r>
                    </a:p>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Puedo proporcionar</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elementos de personalidad en un texto corto.</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921381674"/>
                  </a:ext>
                </a:extLst>
              </a:tr>
              <a:tr h="324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express resemblance using ‘</a:t>
                      </a:r>
                      <a:r>
                        <a:rPr lang="en-GB" sz="1050" i="1" dirty="0">
                          <a:effectLst/>
                          <a:latin typeface="Segoe UI Semilight" panose="020B0402040204020203" pitchFamily="34" charset="0"/>
                          <a:ea typeface="Calibri" panose="020F0502020204030204" pitchFamily="34" charset="0"/>
                          <a:cs typeface="Segoe UI Semilight" panose="020B0402040204020203" pitchFamily="34" charset="0"/>
                        </a:rPr>
                        <a:t>look</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 like</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alike</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a:t>
                      </a:r>
                      <a:b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b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expresar similitude entre personas usando ‘</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look like</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to be alike</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78768331"/>
                  </a:ext>
                </a:extLst>
              </a:tr>
            </a:tbl>
          </a:graphicData>
        </a:graphic>
      </p:graphicFrame>
      <p:sp>
        <p:nvSpPr>
          <p:cNvPr id="14" name="Rectángulo 7">
            <a:extLst>
              <a:ext uri="{FF2B5EF4-FFF2-40B4-BE49-F238E27FC236}">
                <a16:creationId xmlns:a16="http://schemas.microsoft.com/office/drawing/2014/main" id="{2D4A1866-EE43-4E47-9698-D5D5FF3675AE}"/>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5DEC7918-E669-4AB3-B5F0-EAE9BEB8F59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EB07FAA0-374F-4DCB-A4A5-C61A6A59EAEB}"/>
              </a:ext>
            </a:extLst>
          </p:cNvPr>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IX</a:t>
            </a:r>
          </a:p>
        </p:txBody>
      </p:sp>
    </p:spTree>
    <p:extLst>
      <p:ext uri="{BB962C8B-B14F-4D97-AF65-F5344CB8AC3E}">
        <p14:creationId xmlns:p14="http://schemas.microsoft.com/office/powerpoint/2010/main" val="30472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25</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97785492"/>
              </p:ext>
            </p:extLst>
          </p:nvPr>
        </p:nvGraphicFramePr>
        <p:xfrm>
          <a:off x="727587" y="2933271"/>
          <a:ext cx="8460659" cy="2736000"/>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342000">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CHAPTER X. Home Alone</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42000">
                <a:tc>
                  <a:txBody>
                    <a:bodyPr/>
                    <a:lstStyle/>
                    <a:p>
                      <a:pPr>
                        <a:lnSpc>
                          <a:spcPct val="107000"/>
                        </a:lnSpc>
                        <a:spcAft>
                          <a:spcPts val="0"/>
                        </a:spcAft>
                      </a:pPr>
                      <a:r>
                        <a:rPr lang="en-US" sz="1050" b="1"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2000">
                <a:tc>
                  <a:txBody>
                    <a:bodyPr/>
                    <a:lstStyle/>
                    <a:p>
                      <a:r>
                        <a:rPr lang="es-MX" sz="1050" dirty="0">
                          <a:latin typeface="Segoe UI Semilight" panose="020B0402040204020203" pitchFamily="34" charset="0"/>
                          <a:cs typeface="Segoe UI Semilight" panose="020B0402040204020203" pitchFamily="34" charset="0"/>
                        </a:rPr>
                        <a:t>I</a:t>
                      </a:r>
                      <a:r>
                        <a:rPr lang="es-MX" sz="1050" baseline="0" dirty="0">
                          <a:latin typeface="Segoe UI Semilight" panose="020B0402040204020203" pitchFamily="34" charset="0"/>
                          <a:cs typeface="Segoe UI Semilight" panose="020B0402040204020203" pitchFamily="34" charset="0"/>
                        </a:rPr>
                        <a:t> can follow short, simple written directions.</a:t>
                      </a:r>
                    </a:p>
                    <a:p>
                      <a:r>
                        <a:rPr lang="es-MX" sz="1050" baseline="0" dirty="0">
                          <a:latin typeface="Segoe UI Semilight" panose="020B0402040204020203" pitchFamily="34" charset="0"/>
                          <a:cs typeface="Segoe UI Semilight" panose="020B0402040204020203" pitchFamily="34" charset="0"/>
                        </a:rPr>
                        <a:t>Puedo seguir instrucciones cortas y simples. </a:t>
                      </a:r>
                      <a:endParaRPr lang="es-MX" sz="1050" dirty="0">
                        <a:latin typeface="Segoe UI Semilight" panose="020B0402040204020203"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3"/>
                  </a:ext>
                </a:extLst>
              </a:tr>
              <a:tr h="342000">
                <a:tc>
                  <a:txBody>
                    <a:bodyPr/>
                    <a:lstStyle/>
                    <a:p>
                      <a:r>
                        <a:rPr lang="es-MX" sz="1050" dirty="0">
                          <a:latin typeface="Segoe UI Semilight" panose="020B0402040204020203" pitchFamily="34" charset="0"/>
                          <a:cs typeface="Segoe UI Semilight" panose="020B0402040204020203" pitchFamily="34" charset="0"/>
                        </a:rPr>
                        <a:t>I can understand and use numbers.</a:t>
                      </a:r>
                    </a:p>
                    <a:p>
                      <a:r>
                        <a:rPr lang="es-MX" sz="1050" dirty="0">
                          <a:latin typeface="Segoe UI Semilight" panose="020B0402040204020203" pitchFamily="34" charset="0"/>
                          <a:cs typeface="Segoe UI Semilight" panose="020B0402040204020203" pitchFamily="34" charset="0"/>
                        </a:rPr>
                        <a:t>Puedo comprender números.</a:t>
                      </a:r>
                      <a:r>
                        <a:rPr lang="es-MX" sz="1050" baseline="0" dirty="0">
                          <a:latin typeface="Segoe UI Semilight" panose="020B0402040204020203" pitchFamily="34" charset="0"/>
                          <a:cs typeface="Segoe UI Semilight" panose="020B0402040204020203" pitchFamily="34" charset="0"/>
                        </a:rPr>
                        <a:t> </a:t>
                      </a:r>
                      <a:endParaRPr lang="es-MX" sz="1050" dirty="0">
                        <a:latin typeface="Segoe UI Semilight" panose="020B0402040204020203"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42000">
                <a:tc>
                  <a:txBody>
                    <a:bodyPr/>
                    <a:lstStyle/>
                    <a:p>
                      <a:r>
                        <a:rPr lang="es-MX" sz="1050" dirty="0">
                          <a:latin typeface="Segoe UI Semilight" panose="020B0402040204020203" pitchFamily="34" charset="0"/>
                          <a:cs typeface="Segoe UI Semilight" panose="020B0402040204020203" pitchFamily="34" charset="0"/>
                        </a:rPr>
                        <a:t>I can understand a short interview about a house</a:t>
                      </a:r>
                      <a:r>
                        <a:rPr lang="es-MX" sz="1050" baseline="0" dirty="0">
                          <a:latin typeface="Segoe UI Semilight" panose="020B0402040204020203" pitchFamily="34" charset="0"/>
                          <a:cs typeface="Segoe UI Semilight" panose="020B0402040204020203" pitchFamily="34" charset="0"/>
                        </a:rPr>
                        <a:t>.</a:t>
                      </a:r>
                    </a:p>
                    <a:p>
                      <a:r>
                        <a:rPr lang="es-MX" sz="1050" baseline="0" dirty="0">
                          <a:latin typeface="Segoe UI Semilight" panose="020B0402040204020203" pitchFamily="34" charset="0"/>
                          <a:cs typeface="Segoe UI Semilight" panose="020B0402040204020203" pitchFamily="34" charset="0"/>
                        </a:rPr>
                        <a:t>Puedo comprender una entrevista corta sobre una casa.</a:t>
                      </a:r>
                      <a:endParaRPr lang="es-MX" sz="1050" dirty="0">
                        <a:latin typeface="Segoe UI Semilight" panose="020B0402040204020203"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2583626221"/>
                  </a:ext>
                </a:extLst>
              </a:tr>
              <a:tr h="342000">
                <a:tc gridSpan="3">
                  <a:txBody>
                    <a:bodyPr/>
                    <a:lstStyle/>
                    <a:p>
                      <a:pPr>
                        <a:lnSpc>
                          <a:spcPct val="107000"/>
                        </a:lnSpc>
                        <a:spcAft>
                          <a:spcPts val="0"/>
                        </a:spcAft>
                      </a:pPr>
                      <a:r>
                        <a:rPr lang="en-US" sz="1050" b="1"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5"/>
                  </a:ext>
                </a:extLst>
              </a:tr>
              <a:tr h="342000">
                <a:tc>
                  <a:txBody>
                    <a:bodyPr/>
                    <a:lstStyle/>
                    <a:p>
                      <a:r>
                        <a:rPr lang="es-MX" sz="1050" dirty="0">
                          <a:latin typeface="Segoe UI Semilight" panose="020B0402040204020203" pitchFamily="34" charset="0"/>
                          <a:cs typeface="Segoe UI Semilight" panose="020B0402040204020203" pitchFamily="34" charset="0"/>
                        </a:rPr>
                        <a:t>I can locate the objects in a house.</a:t>
                      </a:r>
                    </a:p>
                    <a:p>
                      <a:r>
                        <a:rPr lang="es-MX" sz="1050" dirty="0">
                          <a:latin typeface="Segoe UI Semilight" panose="020B0402040204020203" pitchFamily="34" charset="0"/>
                          <a:cs typeface="Segoe UI Semilight" panose="020B0402040204020203" pitchFamily="34" charset="0"/>
                        </a:rPr>
                        <a:t>Puedo localizar objetos en una</a:t>
                      </a:r>
                      <a:r>
                        <a:rPr lang="es-MX" sz="1050" baseline="0" dirty="0">
                          <a:latin typeface="Segoe UI Semilight" panose="020B0402040204020203" pitchFamily="34" charset="0"/>
                          <a:cs typeface="Segoe UI Semilight" panose="020B0402040204020203" pitchFamily="34" charset="0"/>
                        </a:rPr>
                        <a:t> casaa,.</a:t>
                      </a:r>
                      <a:endParaRPr lang="es-MX" sz="1050" dirty="0">
                        <a:latin typeface="Segoe UI Semilight" panose="020B0402040204020203"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6"/>
                  </a:ext>
                </a:extLst>
              </a:tr>
              <a:tr h="342000">
                <a:tc>
                  <a:txBody>
                    <a:bodyPr/>
                    <a:lstStyle/>
                    <a:p>
                      <a:r>
                        <a:rPr lang="es-MX" sz="1050" dirty="0">
                          <a:latin typeface="Segoe UI Semilight" panose="020B0402040204020203" pitchFamily="34" charset="0"/>
                          <a:cs typeface="Segoe UI Semilight" panose="020B0402040204020203" pitchFamily="34" charset="0"/>
                        </a:rPr>
                        <a:t>I can describe the rooms</a:t>
                      </a:r>
                      <a:r>
                        <a:rPr lang="es-MX" sz="1050" baseline="0" dirty="0">
                          <a:latin typeface="Segoe UI Semilight" panose="020B0402040204020203" pitchFamily="34" charset="0"/>
                          <a:cs typeface="Segoe UI Semilight" panose="020B0402040204020203" pitchFamily="34" charset="0"/>
                        </a:rPr>
                        <a:t> of a house.</a:t>
                      </a:r>
                    </a:p>
                    <a:p>
                      <a:r>
                        <a:rPr lang="es-MX" sz="1050" baseline="0" dirty="0">
                          <a:latin typeface="Segoe UI Semilight" panose="020B0402040204020203" pitchFamily="34" charset="0"/>
                          <a:cs typeface="Segoe UI Semilight" panose="020B0402040204020203" pitchFamily="34" charset="0"/>
                        </a:rPr>
                        <a:t>Puedo describir las habitaciones de una casa. </a:t>
                      </a:r>
                      <a:endParaRPr lang="es-MX" sz="1050" dirty="0">
                        <a:latin typeface="Segoe UI Semilight" panose="020B0402040204020203"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21" name="TextBox 10"/>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a:t>
            </a:r>
            <a:r>
              <a:rPr lang="en-US" sz="3200" dirty="0">
                <a:solidFill>
                  <a:srgbClr val="448785"/>
                </a:solidFill>
                <a:latin typeface="Segoe UI" panose="020B0502040204020203" pitchFamily="34" charset="0"/>
                <a:cs typeface="Segoe UI" panose="020B0502040204020203" pitchFamily="34" charset="0"/>
              </a:rPr>
              <a:t> </a:t>
            </a:r>
            <a:r>
              <a:rPr lang="en-US" sz="3200" dirty="0">
                <a:solidFill>
                  <a:srgbClr val="EBC130"/>
                </a:solidFill>
                <a:latin typeface="Segoe UI" panose="020B0502040204020203" pitchFamily="34" charset="0"/>
                <a:cs typeface="Segoe UI" panose="020B0502040204020203" pitchFamily="34" charset="0"/>
              </a:rPr>
              <a:t>X</a:t>
            </a:r>
          </a:p>
        </p:txBody>
      </p:sp>
      <p:sp>
        <p:nvSpPr>
          <p:cNvPr id="14" name="Rectángulo 7">
            <a:extLst>
              <a:ext uri="{FF2B5EF4-FFF2-40B4-BE49-F238E27FC236}">
                <a16:creationId xmlns:a16="http://schemas.microsoft.com/office/drawing/2014/main" id="{A7BE2929-AB37-4803-80CB-FD0124A047BE}"/>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FB31CA80-4A1D-4EFA-B0F4-287EE4402677}"/>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Rectángulo 72">
            <a:extLst>
              <a:ext uri="{FF2B5EF4-FFF2-40B4-BE49-F238E27FC236}">
                <a16:creationId xmlns:a16="http://schemas.microsoft.com/office/drawing/2014/main" id="{227388EC-F207-42BD-9F5B-962751C1FC04}"/>
              </a:ext>
            </a:extLst>
          </p:cNvPr>
          <p:cNvSpPr/>
          <p:nvPr/>
        </p:nvSpPr>
        <p:spPr>
          <a:xfrm>
            <a:off x="6769290" y="1958266"/>
            <a:ext cx="2418956"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In Chapter X, you’ll learn everything related to the home. You have to describe your favorite room in your house and your dream home for the future.</a:t>
            </a:r>
          </a:p>
        </p:txBody>
      </p:sp>
      <p:pic>
        <p:nvPicPr>
          <p:cNvPr id="13" name="Picture 2" descr="Resultado de imagen para tendências de decoração para 2020"/>
          <p:cNvPicPr>
            <a:picLocks noChangeAspect="1" noChangeArrowheads="1"/>
          </p:cNvPicPr>
          <p:nvPr/>
        </p:nvPicPr>
        <p:blipFill rotWithShape="1">
          <a:blip r:embed="rId6">
            <a:extLst>
              <a:ext uri="{28A0092B-C50C-407E-A947-70E740481C1C}">
                <a14:useLocalDpi xmlns:a14="http://schemas.microsoft.com/office/drawing/2010/main" val="0"/>
              </a:ext>
            </a:extLst>
          </a:blip>
          <a:srcRect t="24630" b="44620"/>
          <a:stretch/>
        </p:blipFill>
        <p:spPr bwMode="auto">
          <a:xfrm>
            <a:off x="727586" y="1795751"/>
            <a:ext cx="6041704" cy="1045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76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26</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456951043"/>
              </p:ext>
            </p:extLst>
          </p:nvPr>
        </p:nvGraphicFramePr>
        <p:xfrm>
          <a:off x="727586" y="1828367"/>
          <a:ext cx="8525861" cy="3420000"/>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360201">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342000">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CHAPTER X. Home Alone (continued)</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342000">
                <a:tc>
                  <a:txBody>
                    <a:bodyPr/>
                    <a:lstStyle/>
                    <a:p>
                      <a:pPr>
                        <a:lnSpc>
                          <a:spcPct val="107000"/>
                        </a:lnSpc>
                        <a:spcAft>
                          <a:spcPts val="0"/>
                        </a:spcAft>
                      </a:pPr>
                      <a:r>
                        <a:rPr lang="en-US" sz="1050" b="1"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rPr>
                        <a:t>Strategies / Estrategias </a:t>
                      </a:r>
                      <a:endParaRPr lang="en-GB" sz="1050"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2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questions and instructions addressed carefully</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and slowly.</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comprender preguntas e instrucciones que se proporcionan de manera lenta y clara.</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0"/>
                  </a:ext>
                </a:extLst>
              </a:tr>
              <a:tr h="34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express quantities using ‘a, an, some, a couple of, a lot of, no’.</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expresar cantidades usando ‘a, an, some, a couple of, a lot of, no’.</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73405738"/>
                  </a:ext>
                </a:extLst>
              </a:tr>
              <a:tr h="342000">
                <a:tc gridSpan="3">
                  <a:txBody>
                    <a:bodyPr/>
                    <a:lstStyle/>
                    <a:p>
                      <a:pPr>
                        <a:lnSpc>
                          <a:spcPct val="107000"/>
                        </a:lnSpc>
                        <a:spcAft>
                          <a:spcPts val="0"/>
                        </a:spcAft>
                      </a:pPr>
                      <a:r>
                        <a:rPr lang="en-US" sz="1050" b="1"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 Lectora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11"/>
                  </a:ext>
                </a:extLst>
              </a:tr>
              <a:tr h="342000">
                <a:tc>
                  <a:txBody>
                    <a:bodyPr/>
                    <a:lstStyle/>
                    <a:p>
                      <a:r>
                        <a:rPr lang="es-MX" sz="1050" dirty="0">
                          <a:latin typeface="Segoe UI Semilight" panose="020B0402040204020203" pitchFamily="34" charset="0"/>
                          <a:cs typeface="Segoe UI Semilight" panose="020B0402040204020203" pitchFamily="34" charset="0"/>
                        </a:rPr>
                        <a:t>I</a:t>
                      </a:r>
                      <a:r>
                        <a:rPr lang="es-MX" sz="1050" baseline="0" dirty="0">
                          <a:latin typeface="Segoe UI Semilight" panose="020B0402040204020203" pitchFamily="34" charset="0"/>
                          <a:cs typeface="Segoe UI Semilight" panose="020B0402040204020203" pitchFamily="34" charset="0"/>
                        </a:rPr>
                        <a:t> can follow short, simple written directions.</a:t>
                      </a:r>
                    </a:p>
                    <a:p>
                      <a:r>
                        <a:rPr lang="es-MX" sz="1050" baseline="0" dirty="0">
                          <a:latin typeface="Segoe UI Semilight" panose="020B0402040204020203" pitchFamily="34" charset="0"/>
                          <a:cs typeface="Segoe UI Semilight" panose="020B0402040204020203" pitchFamily="34" charset="0"/>
                        </a:rPr>
                        <a:t>Puedo seguir instrucciones cortas y simples.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42000">
                <a:tc>
                  <a:txBody>
                    <a:bodyPr/>
                    <a:lstStyle/>
                    <a:p>
                      <a:r>
                        <a:rPr lang="es-MX" sz="1050" dirty="0">
                          <a:latin typeface="Segoe UI Semilight" panose="020B0402040204020203" pitchFamily="34" charset="0"/>
                          <a:cs typeface="Segoe UI Semilight" panose="020B0402040204020203" pitchFamily="34" charset="0"/>
                        </a:rPr>
                        <a:t>I can locate</a:t>
                      </a:r>
                      <a:r>
                        <a:rPr lang="es-MX" sz="1050" baseline="0" dirty="0">
                          <a:latin typeface="Segoe UI Semilight" panose="020B0402040204020203" pitchFamily="34" charset="0"/>
                          <a:cs typeface="Segoe UI Semilight" panose="020B0402040204020203" pitchFamily="34" charset="0"/>
                        </a:rPr>
                        <a:t> an objet using ‘there is/are’ and prepositions of place.</a:t>
                      </a:r>
                    </a:p>
                    <a:p>
                      <a:r>
                        <a:rPr lang="es-MX" sz="1050" baseline="0" dirty="0">
                          <a:latin typeface="Segoe UI Semilight" panose="020B0402040204020203" pitchFamily="34" charset="0"/>
                          <a:cs typeface="Segoe UI Semilight" panose="020B0402040204020203" pitchFamily="34" charset="0"/>
                        </a:rPr>
                        <a:t>Puedo localizar un objeto usando ‘</a:t>
                      </a:r>
                      <a:r>
                        <a:rPr lang="es-MX" sz="1050" i="1" baseline="0" dirty="0">
                          <a:latin typeface="Segoe UI Semilight" panose="020B0402040204020203" pitchFamily="34" charset="0"/>
                          <a:cs typeface="Segoe UI Semilight" panose="020B0402040204020203" pitchFamily="34" charset="0"/>
                        </a:rPr>
                        <a:t>there is/are</a:t>
                      </a:r>
                      <a:r>
                        <a:rPr lang="es-MX" sz="1050" baseline="0" dirty="0">
                          <a:latin typeface="Segoe UI Semilight" panose="020B0402040204020203" pitchFamily="34" charset="0"/>
                          <a:cs typeface="Segoe UI Semilight" panose="020B0402040204020203" pitchFamily="34" charset="0"/>
                        </a:rPr>
                        <a:t>’ y preposiciones de lugar. </a:t>
                      </a:r>
                      <a:endParaRPr lang="es-MX" sz="1050" dirty="0">
                        <a:latin typeface="Segoe UI Semilight" panose="020B0402040204020203"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3"/>
                  </a:ext>
                </a:extLst>
              </a:tr>
              <a:tr h="342000">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a:t>
                      </a:r>
                      <a:r>
                        <a:rPr lang="en-US" sz="1050" b="1"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14"/>
                  </a:ext>
                </a:extLst>
              </a:tr>
              <a:tr h="342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write</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 simple description of a room.</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Puedo escribir una descripción simple de una habitación. </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5"/>
                  </a:ext>
                </a:extLst>
              </a:tr>
              <a:tr h="342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write a short</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text about hobbies, likes and dislikes. I can locate an object</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escribir un texto corto sobre pasatiempos y gustos.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0535042"/>
                  </a:ext>
                </a:extLst>
              </a:tr>
            </a:tbl>
          </a:graphicData>
        </a:graphic>
      </p:graphicFrame>
      <p:sp>
        <p:nvSpPr>
          <p:cNvPr id="14" name="Rectángulo 7">
            <a:extLst>
              <a:ext uri="{FF2B5EF4-FFF2-40B4-BE49-F238E27FC236}">
                <a16:creationId xmlns:a16="http://schemas.microsoft.com/office/drawing/2014/main" id="{67410385-D1F7-4C44-89AB-C7D34C49B42C}"/>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98A56C74-4846-4615-82C1-5CBA0028BF3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330CCF08-C3E3-449F-A9DD-E84EFA4F38D6}"/>
              </a:ext>
            </a:extLst>
          </p:cNvPr>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a:t>
            </a:r>
            <a:r>
              <a:rPr lang="en-US" sz="3200" dirty="0">
                <a:solidFill>
                  <a:srgbClr val="448785"/>
                </a:solidFill>
                <a:latin typeface="Segoe UI" panose="020B0502040204020203" pitchFamily="34" charset="0"/>
                <a:cs typeface="Segoe UI" panose="020B0502040204020203" pitchFamily="34" charset="0"/>
              </a:rPr>
              <a:t> </a:t>
            </a:r>
            <a:r>
              <a:rPr lang="en-US" sz="3200" dirty="0">
                <a:solidFill>
                  <a:srgbClr val="EBC130"/>
                </a:solidFill>
                <a:latin typeface="Segoe UI" panose="020B0502040204020203" pitchFamily="34" charset="0"/>
                <a:cs typeface="Segoe UI" panose="020B0502040204020203" pitchFamily="34" charset="0"/>
              </a:rPr>
              <a:t>X</a:t>
            </a:r>
          </a:p>
        </p:txBody>
      </p:sp>
    </p:spTree>
    <p:extLst>
      <p:ext uri="{BB962C8B-B14F-4D97-AF65-F5344CB8AC3E}">
        <p14:creationId xmlns:p14="http://schemas.microsoft.com/office/powerpoint/2010/main" val="403063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27</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19421863"/>
              </p:ext>
            </p:extLst>
          </p:nvPr>
        </p:nvGraphicFramePr>
        <p:xfrm>
          <a:off x="727586" y="2906081"/>
          <a:ext cx="8460659" cy="3292435"/>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323715">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CHAPTER XI. Vancity</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23715">
                <a:tc>
                  <a:txBody>
                    <a:bodyPr/>
                    <a:lstStyle/>
                    <a:p>
                      <a:pPr>
                        <a:lnSpc>
                          <a:spcPct val="107000"/>
                        </a:lnSpc>
                        <a:spcAft>
                          <a:spcPts val="0"/>
                        </a:spcAft>
                      </a:pPr>
                      <a:r>
                        <a:rPr lang="en-US" sz="1050" b="1"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a:t>
                      </a:r>
                      <a:r>
                        <a:rPr lang="en-US" sz="1050" b="1" baseline="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23715">
                <a:tc>
                  <a:txBody>
                    <a:bodyPr/>
                    <a:lstStyle/>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understand where is something, provided the object is in the immediate environment.</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comprender dónde se encuentra algo, siempre y cuando el objeto esté cerca.</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3"/>
                  </a:ext>
                </a:extLst>
              </a:tr>
              <a:tr h="323715">
                <a:tc>
                  <a:txBody>
                    <a:bodyPr/>
                    <a:lstStyle/>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ask and follow simple instructions. </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preguntar y seguir instrucciones simples.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54984447"/>
                  </a:ext>
                </a:extLst>
              </a:tr>
              <a:tr h="323715">
                <a:tc gridSpan="3">
                  <a:txBody>
                    <a:bodyPr/>
                    <a:lstStyle/>
                    <a:p>
                      <a:pPr>
                        <a:lnSpc>
                          <a:spcPct val="107000"/>
                        </a:lnSpc>
                        <a:spcAft>
                          <a:spcPts val="0"/>
                        </a:spcAft>
                      </a:pPr>
                      <a:r>
                        <a:rPr lang="en-US" sz="1050" b="1"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04"/>
                  </a:ext>
                </a:extLst>
              </a:tr>
              <a:tr h="323715">
                <a:tc>
                  <a:txBody>
                    <a:bodyPr/>
                    <a:lstStyle/>
                    <a:p>
                      <a:r>
                        <a:rPr lang="es-MX" sz="1050" dirty="0">
                          <a:latin typeface="Segoe UI Semilight" panose="020B0402040204020203" pitchFamily="34" charset="0"/>
                          <a:cs typeface="Segoe UI Semilight" panose="020B0402040204020203" pitchFamily="34" charset="0"/>
                        </a:rPr>
                        <a:t>I can express actions in Present Continuous.</a:t>
                      </a:r>
                    </a:p>
                    <a:p>
                      <a:r>
                        <a:rPr lang="es-MX" sz="1050" dirty="0">
                          <a:latin typeface="Segoe UI Semilight" panose="020B0402040204020203" pitchFamily="34" charset="0"/>
                          <a:cs typeface="Segoe UI Semilight" panose="020B0402040204020203" pitchFamily="34" charset="0"/>
                        </a:rPr>
                        <a:t>Puedo expresar acciones</a:t>
                      </a:r>
                      <a:r>
                        <a:rPr lang="es-MX" sz="1050" baseline="0" dirty="0">
                          <a:latin typeface="Segoe UI Semilight" panose="020B0402040204020203" pitchFamily="34" charset="0"/>
                          <a:cs typeface="Segoe UI Semilight" panose="020B0402040204020203" pitchFamily="34" charset="0"/>
                        </a:rPr>
                        <a:t> en presente continuo (</a:t>
                      </a:r>
                      <a:r>
                        <a:rPr lang="es-MX" sz="1050" i="1" baseline="0" dirty="0">
                          <a:latin typeface="Segoe UI Semilight" panose="020B0402040204020203" pitchFamily="34" charset="0"/>
                          <a:cs typeface="Segoe UI Semilight" panose="020B0402040204020203" pitchFamily="34" charset="0"/>
                        </a:rPr>
                        <a:t>going to</a:t>
                      </a:r>
                      <a:r>
                        <a:rPr lang="es-MX" sz="1050" baseline="0" dirty="0">
                          <a:latin typeface="Segoe UI Semilight" panose="020B0402040204020203" pitchFamily="34" charset="0"/>
                          <a:cs typeface="Segoe UI Semilight" panose="020B0402040204020203" pitchFamily="34" charset="0"/>
                        </a:rPr>
                        <a:t>)</a:t>
                      </a:r>
                      <a:endParaRPr lang="es-MX" sz="1050" dirty="0">
                        <a:latin typeface="Segoe UI Semilight" panose="020B0402040204020203"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23715">
                <a:tc>
                  <a:txBody>
                    <a:bodyPr/>
                    <a:lstStyle/>
                    <a:p>
                      <a:r>
                        <a:rPr lang="es-MX" sz="1050" dirty="0">
                          <a:latin typeface="Segoe UI Semilight" panose="020B0402040204020203" pitchFamily="34" charset="0"/>
                          <a:cs typeface="Segoe UI Semilight" panose="020B0402040204020203" pitchFamily="34" charset="0"/>
                        </a:rPr>
                        <a:t>I can locate a place using prepositions of place.</a:t>
                      </a:r>
                    </a:p>
                    <a:p>
                      <a:r>
                        <a:rPr lang="es-MX" sz="1050" dirty="0">
                          <a:latin typeface="Segoe UI Semilight" panose="020B0402040204020203" pitchFamily="34" charset="0"/>
                          <a:cs typeface="Segoe UI Semilight" panose="020B0402040204020203" pitchFamily="34" charset="0"/>
                        </a:rPr>
                        <a:t>Puedo ubicar</a:t>
                      </a:r>
                      <a:r>
                        <a:rPr lang="es-MX" sz="1050" baseline="0" dirty="0">
                          <a:latin typeface="Segoe UI Semilight" panose="020B0402040204020203" pitchFamily="34" charset="0"/>
                          <a:cs typeface="Segoe UI Semilight" panose="020B0402040204020203" pitchFamily="34" charset="0"/>
                        </a:rPr>
                        <a:t> un lugar usando preposiciones de lugar.</a:t>
                      </a:r>
                      <a:endParaRPr lang="es-MX" sz="1050" dirty="0">
                        <a:latin typeface="Segoe UI Semilight" panose="020B0402040204020203"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6"/>
                  </a:ext>
                </a:extLst>
              </a:tr>
              <a:tr h="323715">
                <a:tc gridSpan="3">
                  <a:txBody>
                    <a:bodyPr/>
                    <a:lstStyle/>
                    <a:p>
                      <a:pPr>
                        <a:lnSpc>
                          <a:spcPct val="107000"/>
                        </a:lnSpc>
                        <a:spcAft>
                          <a:spcPts val="0"/>
                        </a:spcAft>
                      </a:pPr>
                      <a:r>
                        <a:rPr lang="en-US" sz="1050" b="1"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a:t>
                      </a:r>
                      <a:r>
                        <a:rPr lang="en-US" sz="1050" b="1"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22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22000"/>
                      </a:schemeClr>
                    </a:solidFill>
                  </a:tcPr>
                </a:tc>
                <a:extLst>
                  <a:ext uri="{0D108BD9-81ED-4DB2-BD59-A6C34878D82A}">
                    <a16:rowId xmlns:a16="http://schemas.microsoft.com/office/drawing/2014/main" val="10007"/>
                  </a:ext>
                </a:extLst>
              </a:tr>
              <a:tr h="323715">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can understand everyday expressions when they are delivered in clear and slow.</a:t>
                      </a:r>
                    </a:p>
                    <a:p>
                      <a:pPr>
                        <a:lnSpc>
                          <a:spcPct val="107000"/>
                        </a:lnSpc>
                        <a:spcAft>
                          <a:spcPts val="0"/>
                        </a:spcAft>
                      </a:pP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comprender expresiones cotidianas cuando se mencionan de manera clara y lenta.</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8"/>
                  </a:ext>
                </a:extLst>
              </a:tr>
              <a:tr h="323715">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follow</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basic instructions that involve times, locations or numbers.</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seguir instrucciones básicas que refieren a hora, lugar o números.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72923820"/>
                  </a:ext>
                </a:extLst>
              </a:tr>
            </a:tbl>
          </a:graphicData>
        </a:graphic>
      </p:graphicFrame>
      <p:sp>
        <p:nvSpPr>
          <p:cNvPr id="21" name="TextBox 10"/>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XI</a:t>
            </a:r>
          </a:p>
        </p:txBody>
      </p:sp>
      <p:sp>
        <p:nvSpPr>
          <p:cNvPr id="14" name="Rectángulo 7">
            <a:extLst>
              <a:ext uri="{FF2B5EF4-FFF2-40B4-BE49-F238E27FC236}">
                <a16:creationId xmlns:a16="http://schemas.microsoft.com/office/drawing/2014/main" id="{B8434512-709B-4446-ABD2-F95DFA606624}"/>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6CC9C7EE-F37E-46DA-87E8-4E99B022158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2" name="Rectángulo 72">
            <a:extLst>
              <a:ext uri="{FF2B5EF4-FFF2-40B4-BE49-F238E27FC236}">
                <a16:creationId xmlns:a16="http://schemas.microsoft.com/office/drawing/2014/main" id="{253C6410-A59F-4CF4-9F4F-81E144B21886}"/>
              </a:ext>
            </a:extLst>
          </p:cNvPr>
          <p:cNvSpPr/>
          <p:nvPr/>
        </p:nvSpPr>
        <p:spPr>
          <a:xfrm>
            <a:off x="6795794" y="1958266"/>
            <a:ext cx="2405703"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In Chapter XI, you’ll learn everything related to the exploration of a city. You have to follow and give instructions in a your new city of residence. </a:t>
            </a:r>
          </a:p>
        </p:txBody>
      </p:sp>
      <p:pic>
        <p:nvPicPr>
          <p:cNvPr id="17" name="Picture 4" descr="https://images.squarespace-cdn.com/content/v1/58c846642994ca3a008a6034/1558995761073-5LIZ1PU5PYRSELA6CSW3/ke17ZwdGBToddI8pDm48kNiEM88mrzHRsd1mQ3bxVct7gQa3H78H3Y0txjaiv_0fDoOvxcdMmMKkDsyUqMSsMWxHk725yiiHCCLfrh8O1z4YTzHvnKhyp6Da-NYroOW3ZGjoBKy3azqku80C789l0s0XaMNjCqAzRibjnE_wBlkZ2axuMlPfqFLWy-3Tjp4nKScCHg1XF4aLsQJlo6oYbA/nicole-y-c-1350303-unsplash.jpg"/>
          <p:cNvPicPr>
            <a:picLocks noChangeAspect="1" noChangeArrowheads="1"/>
          </p:cNvPicPr>
          <p:nvPr/>
        </p:nvPicPr>
        <p:blipFill rotWithShape="1">
          <a:blip r:embed="rId6">
            <a:extLst>
              <a:ext uri="{28A0092B-C50C-407E-A947-70E740481C1C}">
                <a14:useLocalDpi xmlns:a14="http://schemas.microsoft.com/office/drawing/2010/main" val="0"/>
              </a:ext>
            </a:extLst>
          </a:blip>
          <a:srcRect t="56446" b="25953"/>
          <a:stretch/>
        </p:blipFill>
        <p:spPr bwMode="auto">
          <a:xfrm>
            <a:off x="727586" y="1797279"/>
            <a:ext cx="6036248" cy="106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19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28</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99144975"/>
              </p:ext>
            </p:extLst>
          </p:nvPr>
        </p:nvGraphicFramePr>
        <p:xfrm>
          <a:off x="727587" y="1819402"/>
          <a:ext cx="8525862" cy="3420000"/>
        </p:xfrm>
        <a:graphic>
          <a:graphicData uri="http://schemas.openxmlformats.org/drawingml/2006/table">
            <a:tbl>
              <a:tblPr>
                <a:tableStyleId>{5C22544A-7EE6-4342-B048-85BDC9FD1C3A}</a:tableStyleId>
              </a:tblPr>
              <a:tblGrid>
                <a:gridCol w="5928218">
                  <a:extLst>
                    <a:ext uri="{9D8B030D-6E8A-4147-A177-3AD203B41FA5}">
                      <a16:colId xmlns:a16="http://schemas.microsoft.com/office/drawing/2014/main" val="20000"/>
                    </a:ext>
                  </a:extLst>
                </a:gridCol>
                <a:gridCol w="1360201">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342000">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CHAPTER XI. Vancity (continued)</a:t>
                      </a: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342000">
                <a:tc>
                  <a:txBody>
                    <a:bodyPr/>
                    <a:lstStyle/>
                    <a:p>
                      <a:pPr>
                        <a:lnSpc>
                          <a:spcPct val="107000"/>
                        </a:lnSpc>
                        <a:spcAft>
                          <a:spcPts val="0"/>
                        </a:spcAft>
                      </a:pPr>
                      <a:r>
                        <a:rPr lang="en-US" sz="1050" b="1"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a:t>
                      </a:r>
                      <a:r>
                        <a:rPr lang="en-US" sz="1050" b="1"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2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interact</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with a speaker but communication is sometimes repetitive and slow.</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interactuar con un hablante, pero a veces la comunicación es repetitiva y lenta.</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0"/>
                  </a:ext>
                </a:extLst>
              </a:tr>
              <a:tr h="342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identify homophones</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like ‘to, too, two’.</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identificar homófonos como ‘</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to, too, two</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42000">
                <a:tc gridSpan="3">
                  <a:txBody>
                    <a:bodyPr/>
                    <a:lstStyle/>
                    <a:p>
                      <a:pPr>
                        <a:lnSpc>
                          <a:spcPct val="107000"/>
                        </a:lnSpc>
                        <a:spcAft>
                          <a:spcPts val="0"/>
                        </a:spcAft>
                      </a:pPr>
                      <a:r>
                        <a:rPr lang="en-US" sz="1050" b="1"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a:t>
                      </a:r>
                      <a:r>
                        <a:rPr lang="en-US" sz="1050" b="1" baseline="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 Lectora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12"/>
                  </a:ext>
                </a:extLst>
              </a:tr>
              <a:tr h="342000">
                <a:tc>
                  <a:txBody>
                    <a:bodyPr/>
                    <a:lstStyle/>
                    <a:p>
                      <a:r>
                        <a:rPr lang="es-MX" sz="1050" dirty="0">
                          <a:latin typeface="Segoe UI Semilight" panose="020B0402040204020203" pitchFamily="34" charset="0"/>
                          <a:cs typeface="Segoe UI Semilight" panose="020B0402040204020203" pitchFamily="34" charset="0"/>
                        </a:rPr>
                        <a:t>I can understand simple</a:t>
                      </a:r>
                      <a:r>
                        <a:rPr lang="es-MX" sz="1050" baseline="0" dirty="0">
                          <a:latin typeface="Segoe UI Semilight" panose="020B0402040204020203" pitchFamily="34" charset="0"/>
                          <a:cs typeface="Segoe UI Semilight" panose="020B0402040204020203" pitchFamily="34" charset="0"/>
                        </a:rPr>
                        <a:t> everyday signs in the city. </a:t>
                      </a:r>
                    </a:p>
                    <a:p>
                      <a:r>
                        <a:rPr lang="es-MX" sz="1050" baseline="0" dirty="0">
                          <a:latin typeface="Segoe UI Semilight" panose="020B0402040204020203" pitchFamily="34" charset="0"/>
                          <a:cs typeface="Segoe UI Semilight" panose="020B0402040204020203" pitchFamily="34" charset="0"/>
                        </a:rPr>
                        <a:t>Puedo comprender señalamientos simples de la ciudad.</a:t>
                      </a:r>
                      <a:endParaRPr lang="es-MX" sz="1050" dirty="0">
                        <a:latin typeface="Segoe UI Semilight" panose="020B0402040204020203"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42000">
                <a:tc>
                  <a:txBody>
                    <a:bodyPr/>
                    <a:lstStyle/>
                    <a:p>
                      <a:r>
                        <a:rPr lang="es-MX" sz="1050" dirty="0">
                          <a:latin typeface="Segoe UI Semilight" panose="020B0402040204020203" pitchFamily="34" charset="0"/>
                          <a:cs typeface="Segoe UI Semilight" panose="020B0402040204020203" pitchFamily="34" charset="0"/>
                        </a:rPr>
                        <a:t>I can identify</a:t>
                      </a:r>
                      <a:r>
                        <a:rPr lang="es-MX" sz="1050" baseline="0" dirty="0">
                          <a:latin typeface="Segoe UI Semilight" panose="020B0402040204020203" pitchFamily="34" charset="0"/>
                          <a:cs typeface="Segoe UI Semilight" panose="020B0402040204020203" pitchFamily="34" charset="0"/>
                        </a:rPr>
                        <a:t> and understand key information in a magazine article about a city.</a:t>
                      </a:r>
                    </a:p>
                    <a:p>
                      <a:r>
                        <a:rPr lang="es-MX" sz="1050" baseline="0" dirty="0">
                          <a:latin typeface="Segoe UI Semilight" panose="020B0402040204020203" pitchFamily="34" charset="0"/>
                          <a:cs typeface="Segoe UI Semilight" panose="020B0402040204020203" pitchFamily="34" charset="0"/>
                        </a:rPr>
                        <a:t>Puedo identificar y comprender información clave en un artículo de revista sobre una ciudad.</a:t>
                      </a:r>
                      <a:endParaRPr lang="es-MX" sz="1050" dirty="0">
                        <a:latin typeface="Segoe UI Semilight" panose="020B0402040204020203"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4"/>
                  </a:ext>
                </a:extLst>
              </a:tr>
              <a:tr h="342000">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15"/>
                  </a:ext>
                </a:extLst>
              </a:tr>
              <a:tr h="342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mak</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e a suggestion using ‘let’s’.</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hacer una sugerencia usando ‘</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let’s</a:t>
                      </a:r>
                      <a:r>
                        <a:rPr lang="en-GB" sz="1050" i="0" baseline="0" dirty="0">
                          <a:effectLst/>
                          <a:latin typeface="Segoe UI Semilight" panose="020B0402040204020203" pitchFamily="34" charset="0"/>
                          <a:ea typeface="Calibri" panose="020F0502020204030204" pitchFamily="34" charset="0"/>
                          <a:cs typeface="Segoe UI Semilight" panose="020B0402040204020203" pitchFamily="34" charset="0"/>
                        </a:rPr>
                        <a:t>’.</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6"/>
                  </a:ext>
                </a:extLst>
              </a:tr>
              <a:tr h="342000">
                <a:tc>
                  <a:txBody>
                    <a:bodyPr/>
                    <a:lstStyle/>
                    <a:p>
                      <a:pPr algn="l">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can describe the city where I live, mention the places I visit and their location. </a:t>
                      </a:r>
                    </a:p>
                    <a:p>
                      <a:pPr algn="l">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describer la ciudad donde vivo, mencionar los lugares que visito y dónde se ubican.</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49146754"/>
                  </a:ext>
                </a:extLst>
              </a:tr>
            </a:tbl>
          </a:graphicData>
        </a:graphic>
      </p:graphicFrame>
      <p:sp>
        <p:nvSpPr>
          <p:cNvPr id="14" name="Rectángulo 7">
            <a:extLst>
              <a:ext uri="{FF2B5EF4-FFF2-40B4-BE49-F238E27FC236}">
                <a16:creationId xmlns:a16="http://schemas.microsoft.com/office/drawing/2014/main" id="{39EA81ED-1BBF-4840-911D-03A8725BB441}"/>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DE99F80C-0124-4A87-870B-CB2711E20C96}"/>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6C30B230-037B-4D94-B3C1-57C397D463D3}"/>
              </a:ext>
            </a:extLst>
          </p:cNvPr>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XI</a:t>
            </a:r>
          </a:p>
        </p:txBody>
      </p:sp>
    </p:spTree>
    <p:extLst>
      <p:ext uri="{BB962C8B-B14F-4D97-AF65-F5344CB8AC3E}">
        <p14:creationId xmlns:p14="http://schemas.microsoft.com/office/powerpoint/2010/main" val="69794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29</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979385205"/>
              </p:ext>
            </p:extLst>
          </p:nvPr>
        </p:nvGraphicFramePr>
        <p:xfrm>
          <a:off x="727587" y="2904832"/>
          <a:ext cx="8460659" cy="3549796"/>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88000">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CHAPTER XII. The Devil Wears Prada</a:t>
                      </a: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88000">
                <a:tc>
                  <a:txBody>
                    <a:bodyPr/>
                    <a:lstStyle/>
                    <a:p>
                      <a:pPr>
                        <a:lnSpc>
                          <a:spcPct val="107000"/>
                        </a:lnSpc>
                        <a:spcAft>
                          <a:spcPts val="0"/>
                        </a:spcAft>
                      </a:pPr>
                      <a:r>
                        <a:rPr lang="en-US" sz="1050" b="1"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 Oral</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8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information about shopping a simple conversation.</a:t>
                      </a:r>
                    </a:p>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Puedo</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comprender información sobre compras en una conversación simple.</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3"/>
                  </a:ext>
                </a:extLst>
              </a:tr>
              <a:tr h="288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figures, prices and times given slowly and clearly.</a:t>
                      </a:r>
                    </a:p>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Puedo comprender cifras,</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precios y horas cuando se mencionan de manera lenta y clara.</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8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recognise</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times and places in very simple notes and text messages.</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reconocer horas y lugar en notas simples y mensajes de texto.</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4230449253"/>
                  </a:ext>
                </a:extLst>
              </a:tr>
              <a:tr h="288000">
                <a:tc gridSpan="3">
                  <a:txBody>
                    <a:bodyPr/>
                    <a:lstStyle/>
                    <a:p>
                      <a:pPr>
                        <a:lnSpc>
                          <a:spcPct val="107000"/>
                        </a:lnSpc>
                        <a:spcAft>
                          <a:spcPts val="0"/>
                        </a:spcAft>
                      </a:pPr>
                      <a:r>
                        <a:rPr lang="en-US" sz="1050" b="1"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 Oral</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tcPr>
                </a:tc>
                <a:tc hMerge="1">
                  <a:txBody>
                    <a:bodyPr/>
                    <a:lstStyle/>
                    <a:p>
                      <a:endParaRPr lang="en-GB"/>
                    </a:p>
                  </a:txBody>
                  <a:tcPr/>
                </a:tc>
                <a:extLst>
                  <a:ext uri="{0D108BD9-81ED-4DB2-BD59-A6C34878D82A}">
                    <a16:rowId xmlns:a16="http://schemas.microsoft.com/office/drawing/2014/main" val="10005"/>
                  </a:ext>
                </a:extLst>
              </a:tr>
              <a:tr h="288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describe clothes.</a:t>
                      </a:r>
                    </a:p>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Puedo describir</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ropa.</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6"/>
                  </a:ext>
                </a:extLst>
              </a:tr>
              <a:tr h="288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ask information</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before buying something.</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preguntar información antes de comprar algo.</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8000">
                <a:tc gridSpan="3">
                  <a:txBody>
                    <a:bodyPr/>
                    <a:lstStyle/>
                    <a:p>
                      <a:pPr>
                        <a:lnSpc>
                          <a:spcPct val="107000"/>
                        </a:lnSpc>
                        <a:spcAft>
                          <a:spcPts val="0"/>
                        </a:spcAft>
                      </a:pPr>
                      <a:r>
                        <a:rPr lang="en-US" sz="1050" b="1"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a:t>
                      </a:r>
                      <a:r>
                        <a:rPr lang="en-US" sz="1050" b="1"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08"/>
                  </a:ext>
                </a:extLst>
              </a:tr>
              <a:tr h="288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give a simple description of an object or picture while showing it to others using basic words and phrases.</a:t>
                      </a:r>
                    </a:p>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Puedo</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proporcionar una descripción simple de un objeto o imagen mostrándola a otros y usando palabras y oraciones básicas.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XII</a:t>
            </a:r>
          </a:p>
        </p:txBody>
      </p:sp>
      <p:sp>
        <p:nvSpPr>
          <p:cNvPr id="15" name="Rectángulo 7">
            <a:extLst>
              <a:ext uri="{FF2B5EF4-FFF2-40B4-BE49-F238E27FC236}">
                <a16:creationId xmlns:a16="http://schemas.microsoft.com/office/drawing/2014/main" id="{E292D83E-CB36-430C-A437-A06607E4F7AB}"/>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A3F0DCA3-03B2-4619-BAD3-3F75531DBC86}"/>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2" name="Rectángulo 72">
            <a:extLst>
              <a:ext uri="{FF2B5EF4-FFF2-40B4-BE49-F238E27FC236}">
                <a16:creationId xmlns:a16="http://schemas.microsoft.com/office/drawing/2014/main" id="{2363E80C-7424-4243-8AA8-C15B6D626E58}"/>
              </a:ext>
            </a:extLst>
          </p:cNvPr>
          <p:cNvSpPr/>
          <p:nvPr/>
        </p:nvSpPr>
        <p:spPr>
          <a:xfrm>
            <a:off x="6769290" y="1958266"/>
            <a:ext cx="2451844"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In Chapter XII, you’ll learn the topics of shopping and clothing in two main tasks: To ask for specific details of clothing items in a shop and to write a review about shopping preferences. </a:t>
            </a:r>
          </a:p>
        </p:txBody>
      </p:sp>
      <p:pic>
        <p:nvPicPr>
          <p:cNvPr id="5126" name="Picture 6" descr="Resultado de imagen para помещение для шоу рума"/>
          <p:cNvPicPr>
            <a:picLocks noChangeAspect="1" noChangeArrowheads="1"/>
          </p:cNvPicPr>
          <p:nvPr/>
        </p:nvPicPr>
        <p:blipFill rotWithShape="1">
          <a:blip r:embed="rId6">
            <a:extLst>
              <a:ext uri="{28A0092B-C50C-407E-A947-70E740481C1C}">
                <a14:useLocalDpi xmlns:a14="http://schemas.microsoft.com/office/drawing/2010/main" val="0"/>
              </a:ext>
            </a:extLst>
          </a:blip>
          <a:srcRect t="54422" b="22131"/>
          <a:stretch/>
        </p:blipFill>
        <p:spPr bwMode="auto">
          <a:xfrm>
            <a:off x="727587" y="1796030"/>
            <a:ext cx="6041703" cy="106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01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11744" y="99537"/>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2"/>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49813"/>
            <a:ext cx="1817258" cy="242301"/>
          </a:xfrm>
          <a:prstGeom prst="rect">
            <a:avLst/>
          </a:prstGeom>
        </p:spPr>
      </p:pic>
      <p:sp>
        <p:nvSpPr>
          <p:cNvPr id="69" name="Folded Corner 203">
            <a:extLst>
              <a:ext uri="{FF2B5EF4-FFF2-40B4-BE49-F238E27FC236}">
                <a16:creationId xmlns:a16="http://schemas.microsoft.com/office/drawing/2014/main" id="{4F0D3C0E-AC71-4C23-9A14-10D3BC9F05AA}"/>
              </a:ext>
            </a:extLst>
          </p:cNvPr>
          <p:cNvSpPr/>
          <p:nvPr/>
        </p:nvSpPr>
        <p:spPr>
          <a:xfrm>
            <a:off x="598061" y="1026487"/>
            <a:ext cx="897839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Mi portafolio: </a:t>
            </a:r>
            <a:r>
              <a:rPr lang="es-MX" sz="3200" dirty="0">
                <a:solidFill>
                  <a:srgbClr val="804B83"/>
                </a:solidFill>
                <a:latin typeface="Segoe UI" panose="020B0502040204020203" pitchFamily="34" charset="0"/>
                <a:ea typeface="Arial Unicode MS" panose="020B0604020202020204" pitchFamily="34" charset="-128"/>
                <a:cs typeface="Segoe UI" panose="020B0502040204020203" pitchFamily="34" charset="0"/>
              </a:rPr>
              <a:t>“Linda en la vida real”</a:t>
            </a:r>
            <a:endParaRPr lang="es-MX" sz="3200" dirty="0">
              <a:solidFill>
                <a:srgbClr val="804B83"/>
              </a:solidFill>
              <a:latin typeface="Segoe UI" panose="020B0502040204020203" pitchFamily="34" charset="0"/>
              <a:cs typeface="Segoe UI" panose="020B0502040204020203" pitchFamily="34" charset="0"/>
            </a:endParaRPr>
          </a:p>
        </p:txBody>
      </p:sp>
      <p:sp>
        <p:nvSpPr>
          <p:cNvPr id="44" name="Rectángulo 7">
            <a:extLst>
              <a:ext uri="{FF2B5EF4-FFF2-40B4-BE49-F238E27FC236}">
                <a16:creationId xmlns:a16="http://schemas.microsoft.com/office/drawing/2014/main" id="{32C5EEFB-01F9-46DC-B5E6-F29547F4DB10}"/>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nvGrpSpPr>
          <p:cNvPr id="15" name="Grupo 14">
            <a:extLst>
              <a:ext uri="{FF2B5EF4-FFF2-40B4-BE49-F238E27FC236}">
                <a16:creationId xmlns:a16="http://schemas.microsoft.com/office/drawing/2014/main" id="{2E285CE1-D039-433C-B6E4-1EA2BDDAFF72}"/>
              </a:ext>
            </a:extLst>
          </p:cNvPr>
          <p:cNvGrpSpPr/>
          <p:nvPr/>
        </p:nvGrpSpPr>
        <p:grpSpPr>
          <a:xfrm>
            <a:off x="633470" y="1627980"/>
            <a:ext cx="9072230" cy="4423693"/>
            <a:chOff x="633470" y="1563812"/>
            <a:chExt cx="9072230" cy="4423693"/>
          </a:xfrm>
        </p:grpSpPr>
        <p:sp>
          <p:nvSpPr>
            <p:cNvPr id="103" name="Rectangle 30"/>
            <p:cNvSpPr/>
            <p:nvPr/>
          </p:nvSpPr>
          <p:spPr>
            <a:xfrm>
              <a:off x="644373" y="1563812"/>
              <a:ext cx="8252246" cy="4423693"/>
            </a:xfrm>
            <a:prstGeom prst="rect">
              <a:avLst/>
            </a:prstGeom>
            <a:blipFill dpi="0" rotWithShape="1">
              <a:blip r:embed="rId6" cstate="print">
                <a:alphaModFix amt="16000"/>
                <a:extLst>
                  <a:ext uri="{28A0092B-C50C-407E-A947-70E740481C1C}">
                    <a14:useLocalDpi xmlns:a14="http://schemas.microsoft.com/office/drawing/2010/main" val="0"/>
                  </a:ext>
                </a:extLst>
              </a:blip>
              <a:srcRect/>
              <a:stretch>
                <a:fillRect t="-1" r="-3066" b="-148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 name="Group 2"/>
            <p:cNvGrpSpPr/>
            <p:nvPr/>
          </p:nvGrpSpPr>
          <p:grpSpPr>
            <a:xfrm>
              <a:off x="633470" y="1698562"/>
              <a:ext cx="9072230" cy="3823222"/>
              <a:chOff x="838573" y="2227464"/>
              <a:chExt cx="9072230" cy="3823222"/>
            </a:xfrm>
          </p:grpSpPr>
          <p:sp>
            <p:nvSpPr>
              <p:cNvPr id="32" name="Rectángulo 5"/>
              <p:cNvSpPr/>
              <p:nvPr/>
            </p:nvSpPr>
            <p:spPr>
              <a:xfrm>
                <a:off x="1444850" y="2268296"/>
                <a:ext cx="2466203" cy="523220"/>
              </a:xfrm>
              <a:prstGeom prst="rect">
                <a:avLst/>
              </a:prstGeom>
            </p:spPr>
            <p:txBody>
              <a:bodyPr wrap="square">
                <a:spAutoFit/>
              </a:bodyPr>
              <a:lstStyle/>
              <a:p>
                <a:r>
                  <a:rPr lang="es-ES" sz="1400" dirty="0">
                    <a:solidFill>
                      <a:srgbClr val="804B83"/>
                    </a:solidFill>
                    <a:latin typeface="Segoe UI Semibold" panose="020B0702040204020203" pitchFamily="34" charset="0"/>
                    <a:cs typeface="Segoe UI Semibold" panose="020B0702040204020203" pitchFamily="34" charset="0"/>
                  </a:rPr>
                  <a:t>Introducción a Mi portafolio digital para las lenguas</a:t>
                </a:r>
              </a:p>
            </p:txBody>
          </p:sp>
          <p:grpSp>
            <p:nvGrpSpPr>
              <p:cNvPr id="33" name="Grupo 9"/>
              <p:cNvGrpSpPr/>
              <p:nvPr/>
            </p:nvGrpSpPr>
            <p:grpSpPr>
              <a:xfrm>
                <a:off x="840714" y="2227464"/>
                <a:ext cx="570291" cy="1331344"/>
                <a:chOff x="410334" y="2112426"/>
                <a:chExt cx="570291" cy="1331344"/>
              </a:xfrm>
            </p:grpSpPr>
            <p:sp>
              <p:nvSpPr>
                <p:cNvPr id="34" name="CuadroTexto 86"/>
                <p:cNvSpPr txBox="1"/>
                <p:nvPr/>
              </p:nvSpPr>
              <p:spPr>
                <a:xfrm>
                  <a:off x="410334" y="2112426"/>
                  <a:ext cx="525620" cy="523220"/>
                </a:xfrm>
                <a:prstGeom prst="rect">
                  <a:avLst/>
                </a:prstGeom>
                <a:noFill/>
              </p:spPr>
              <p:txBody>
                <a:bodyPr wrap="square" rtlCol="0">
                  <a:spAutoFit/>
                </a:bodyPr>
                <a:lstStyle/>
                <a:p>
                  <a:r>
                    <a:rPr lang="es-MX" sz="2800" dirty="0">
                      <a:solidFill>
                        <a:srgbClr val="804B83"/>
                      </a:solidFill>
                      <a:latin typeface="Segoe UI Semibold" panose="020B0702040204020203" pitchFamily="34" charset="0"/>
                      <a:cs typeface="Segoe UI Semibold" panose="020B0702040204020203" pitchFamily="34" charset="0"/>
                    </a:rPr>
                    <a:t>01</a:t>
                  </a:r>
                  <a:endParaRPr lang="es-MX" sz="2000" dirty="0">
                    <a:solidFill>
                      <a:srgbClr val="804B83"/>
                    </a:solidFill>
                    <a:latin typeface="Segoe UI Semibold" panose="020B0702040204020203" pitchFamily="34" charset="0"/>
                    <a:cs typeface="Segoe UI Semibold" panose="020B0702040204020203" pitchFamily="34" charset="0"/>
                  </a:endParaRPr>
                </a:p>
              </p:txBody>
            </p:sp>
            <p:cxnSp>
              <p:nvCxnSpPr>
                <p:cNvPr id="35" name="Conector recto 7"/>
                <p:cNvCxnSpPr>
                  <a:cxnSpLocks/>
                </p:cNvCxnSpPr>
                <p:nvPr/>
              </p:nvCxnSpPr>
              <p:spPr>
                <a:xfrm>
                  <a:off x="980625" y="2229691"/>
                  <a:ext cx="0" cy="1214079"/>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grpSp>
            <p:nvGrpSpPr>
              <p:cNvPr id="37" name="Grupo 43"/>
              <p:cNvGrpSpPr/>
              <p:nvPr/>
            </p:nvGrpSpPr>
            <p:grpSpPr>
              <a:xfrm>
                <a:off x="838573" y="3844494"/>
                <a:ext cx="3378488" cy="1269805"/>
                <a:chOff x="416431" y="3747928"/>
                <a:chExt cx="3378488" cy="1269805"/>
              </a:xfrm>
            </p:grpSpPr>
            <p:sp>
              <p:nvSpPr>
                <p:cNvPr id="38" name="Rectángulo 91"/>
                <p:cNvSpPr/>
                <p:nvPr/>
              </p:nvSpPr>
              <p:spPr>
                <a:xfrm>
                  <a:off x="1033763" y="3799040"/>
                  <a:ext cx="2761156" cy="307777"/>
                </a:xfrm>
                <a:prstGeom prst="rect">
                  <a:avLst/>
                </a:prstGeom>
              </p:spPr>
              <p:txBody>
                <a:bodyPr wrap="square">
                  <a:spAutoFit/>
                </a:bodyPr>
                <a:lstStyle/>
                <a:p>
                  <a:r>
                    <a:rPr lang="es-MX" sz="1400" dirty="0">
                      <a:solidFill>
                        <a:srgbClr val="891B55"/>
                      </a:solidFill>
                      <a:latin typeface="Segoe UI Semibold" panose="020B0702040204020203" pitchFamily="34" charset="0"/>
                      <a:cs typeface="Segoe UI Semibold" panose="020B0702040204020203" pitchFamily="34" charset="0"/>
                    </a:rPr>
                    <a:t>Pasaporte de lenguas</a:t>
                  </a:r>
                </a:p>
              </p:txBody>
            </p:sp>
            <p:grpSp>
              <p:nvGrpSpPr>
                <p:cNvPr id="39" name="Grupo 92"/>
                <p:cNvGrpSpPr/>
                <p:nvPr/>
              </p:nvGrpSpPr>
              <p:grpSpPr>
                <a:xfrm>
                  <a:off x="416431" y="3747928"/>
                  <a:ext cx="643169" cy="1269805"/>
                  <a:chOff x="408193" y="2617350"/>
                  <a:chExt cx="643169" cy="1269805"/>
                </a:xfrm>
              </p:grpSpPr>
              <p:sp>
                <p:nvSpPr>
                  <p:cNvPr id="41" name="CuadroTexto 93"/>
                  <p:cNvSpPr txBox="1"/>
                  <p:nvPr/>
                </p:nvSpPr>
                <p:spPr>
                  <a:xfrm>
                    <a:off x="408193" y="2617350"/>
                    <a:ext cx="643169" cy="523220"/>
                  </a:xfrm>
                  <a:prstGeom prst="rect">
                    <a:avLst/>
                  </a:prstGeom>
                  <a:noFill/>
                </p:spPr>
                <p:txBody>
                  <a:bodyPr wrap="square" rtlCol="0">
                    <a:spAutoFit/>
                  </a:bodyPr>
                  <a:lstStyle/>
                  <a:p>
                    <a:r>
                      <a:rPr lang="es-MX" sz="2800" dirty="0">
                        <a:solidFill>
                          <a:srgbClr val="891B55"/>
                        </a:solidFill>
                        <a:latin typeface="Segoe UI Semibold" panose="020B0702040204020203" pitchFamily="34" charset="0"/>
                        <a:cs typeface="Segoe UI Semibold" panose="020B0702040204020203" pitchFamily="34" charset="0"/>
                      </a:rPr>
                      <a:t>02</a:t>
                    </a:r>
                    <a:endParaRPr lang="es-MX" dirty="0">
                      <a:solidFill>
                        <a:srgbClr val="891B55"/>
                      </a:solidFill>
                      <a:latin typeface="Segoe UI Semibold" panose="020B0702040204020203" pitchFamily="34" charset="0"/>
                      <a:cs typeface="Segoe UI Semibold" panose="020B0702040204020203" pitchFamily="34" charset="0"/>
                    </a:endParaRPr>
                  </a:p>
                </p:txBody>
              </p:sp>
              <p:cxnSp>
                <p:nvCxnSpPr>
                  <p:cNvPr id="46" name="Conector recto 94"/>
                  <p:cNvCxnSpPr>
                    <a:cxnSpLocks/>
                  </p:cNvCxnSpPr>
                  <p:nvPr/>
                </p:nvCxnSpPr>
                <p:spPr>
                  <a:xfrm>
                    <a:off x="969500" y="2696365"/>
                    <a:ext cx="0" cy="119079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grpSp>
          <p:grpSp>
            <p:nvGrpSpPr>
              <p:cNvPr id="48" name="Grupo 113"/>
              <p:cNvGrpSpPr/>
              <p:nvPr/>
            </p:nvGrpSpPr>
            <p:grpSpPr>
              <a:xfrm>
                <a:off x="4832983" y="3447660"/>
                <a:ext cx="5077820" cy="2603026"/>
                <a:chOff x="4218045" y="3244000"/>
                <a:chExt cx="5077820" cy="2603026"/>
              </a:xfrm>
            </p:grpSpPr>
            <p:sp>
              <p:nvSpPr>
                <p:cNvPr id="50" name="Rectángulo 110"/>
                <p:cNvSpPr/>
                <p:nvPr/>
              </p:nvSpPr>
              <p:spPr>
                <a:xfrm>
                  <a:off x="4342865" y="3977283"/>
                  <a:ext cx="4953000" cy="1869743"/>
                </a:xfrm>
                <a:prstGeom prst="rect">
                  <a:avLst/>
                </a:prstGeom>
              </p:spPr>
              <p:txBody>
                <a:bodyPr>
                  <a:spAutoFit/>
                </a:bodyPr>
                <a:lstStyle/>
                <a:p>
                  <a:pPr lvl="1"/>
                  <a:r>
                    <a:rPr lang="es-MX" sz="1050" dirty="0">
                      <a:latin typeface="Segoe UI Semilight" panose="020B0402040204020203" pitchFamily="34" charset="0"/>
                      <a:cs typeface="Segoe UI Semilight" panose="020B0402040204020203" pitchFamily="34" charset="0"/>
                    </a:rPr>
                    <a:t>-Cómo agregar trabajo</a:t>
                  </a:r>
                </a:p>
                <a:p>
                  <a:pPr lvl="1"/>
                  <a:r>
                    <a:rPr lang="es-MX" sz="1050" dirty="0">
                      <a:latin typeface="Segoe UI Semilight" panose="020B0402040204020203" pitchFamily="34" charset="0"/>
                      <a:cs typeface="Segoe UI Semilight" panose="020B0402040204020203" pitchFamily="34" charset="0"/>
                    </a:rPr>
                    <a:t>-Libro II: Resumen de la historia</a:t>
                  </a:r>
                </a:p>
                <a:p>
                  <a:pPr lvl="1"/>
                  <a:r>
                    <a:rPr lang="es-MX" sz="1050" dirty="0">
                      <a:latin typeface="Segoe UI Semilight" panose="020B0402040204020203" pitchFamily="34" charset="0"/>
                      <a:cs typeface="Segoe UI Semilight" panose="020B0402040204020203" pitchFamily="34" charset="0"/>
                    </a:rPr>
                    <a:t>-</a:t>
                  </a:r>
                  <a:r>
                    <a:rPr lang="en-US" sz="1050" dirty="0">
                      <a:latin typeface="Segoe UI Semilight" panose="020B0402040204020203" pitchFamily="34" charset="0"/>
                      <a:cs typeface="Segoe UI Semilight" panose="020B0402040204020203" pitchFamily="34" charset="0"/>
                    </a:rPr>
                    <a:t>Capítulo IX: ‘Splitting the Fugitive’</a:t>
                  </a:r>
                </a:p>
                <a:p>
                  <a:pPr lvl="1"/>
                  <a:r>
                    <a:rPr lang="es-MX" sz="1050" dirty="0">
                      <a:latin typeface="Segoe UI Semilight" panose="020B0402040204020203" pitchFamily="34" charset="0"/>
                      <a:cs typeface="Segoe UI Semilight" panose="020B0402040204020203" pitchFamily="34" charset="0"/>
                    </a:rPr>
                    <a:t>-Capítulo X: ‘Home Alone’</a:t>
                  </a:r>
                </a:p>
                <a:p>
                  <a:pPr lvl="1"/>
                  <a:r>
                    <a:rPr lang="es-MX" sz="1050" dirty="0">
                      <a:latin typeface="Segoe UI Semilight" panose="020B0402040204020203" pitchFamily="34" charset="0"/>
                      <a:cs typeface="Segoe UI Semilight" panose="020B0402040204020203" pitchFamily="34" charset="0"/>
                    </a:rPr>
                    <a:t>-Capítulo XI: ‘Vancity’</a:t>
                  </a:r>
                </a:p>
                <a:p>
                  <a:pPr lvl="1"/>
                  <a:r>
                    <a:rPr lang="es-MX" sz="1050" dirty="0">
                      <a:latin typeface="Segoe UI Semilight" panose="020B0402040204020203" pitchFamily="34" charset="0"/>
                      <a:cs typeface="Segoe UI Semilight" panose="020B0402040204020203" pitchFamily="34" charset="0"/>
                    </a:rPr>
                    <a:t>-</a:t>
                  </a:r>
                  <a:r>
                    <a:rPr lang="en-US" sz="1050" dirty="0">
                      <a:latin typeface="Segoe UI Semilight" panose="020B0402040204020203" pitchFamily="34" charset="0"/>
                      <a:cs typeface="Segoe UI Semilight" panose="020B0402040204020203" pitchFamily="34" charset="0"/>
                    </a:rPr>
                    <a:t>Capítulo XII: ‘The Devil Wears Prada’</a:t>
                  </a:r>
                </a:p>
                <a:p>
                  <a:pPr lvl="1"/>
                  <a:r>
                    <a:rPr lang="es-MX" sz="1050" dirty="0">
                      <a:latin typeface="Segoe UI Semilight" panose="020B0402040204020203" pitchFamily="34" charset="0"/>
                      <a:cs typeface="Segoe UI Semilight" panose="020B0402040204020203" pitchFamily="34" charset="0"/>
                    </a:rPr>
                    <a:t>-</a:t>
                  </a:r>
                  <a:r>
                    <a:rPr lang="en-US" sz="1050" dirty="0">
                      <a:latin typeface="Segoe UI Semilight" panose="020B0402040204020203" pitchFamily="34" charset="0"/>
                      <a:cs typeface="Segoe UI Semilight" panose="020B0402040204020203" pitchFamily="34" charset="0"/>
                    </a:rPr>
                    <a:t>Capítulo XIII: ‘Like Water for Chocolate’</a:t>
                  </a:r>
                </a:p>
                <a:p>
                  <a:pPr lvl="1"/>
                  <a:r>
                    <a:rPr lang="es-MX" sz="1050" dirty="0">
                      <a:latin typeface="Segoe UI Semilight" panose="020B0402040204020203" pitchFamily="34" charset="0"/>
                      <a:cs typeface="Segoe UI Semilight" panose="020B0402040204020203" pitchFamily="34" charset="0"/>
                    </a:rPr>
                    <a:t>-Capítulo XIV: ‘The Office’</a:t>
                  </a:r>
                </a:p>
                <a:p>
                  <a:pPr lvl="1"/>
                  <a:r>
                    <a:rPr lang="es-MX" sz="1050" dirty="0">
                      <a:latin typeface="Segoe UI Semilight" panose="020B0402040204020203" pitchFamily="34" charset="0"/>
                      <a:cs typeface="Segoe UI Semilight" panose="020B0402040204020203" pitchFamily="34" charset="0"/>
                    </a:rPr>
                    <a:t>-</a:t>
                  </a:r>
                  <a:r>
                    <a:rPr lang="en-US" sz="1050" dirty="0">
                      <a:latin typeface="Segoe UI Semilight" panose="020B0402040204020203" pitchFamily="34" charset="0"/>
                      <a:cs typeface="Segoe UI Semilight" panose="020B0402040204020203" pitchFamily="34" charset="0"/>
                    </a:rPr>
                    <a:t>Capítulo XV: ‘The Spectacular Now’</a:t>
                  </a:r>
                </a:p>
                <a:p>
                  <a:pPr lvl="1"/>
                  <a:r>
                    <a:rPr lang="es-MX" sz="1050" dirty="0">
                      <a:latin typeface="Segoe UI Semilight" panose="020B0402040204020203" pitchFamily="34" charset="0"/>
                      <a:cs typeface="Segoe UI Semilight" panose="020B0402040204020203" pitchFamily="34" charset="0"/>
                    </a:rPr>
                    <a:t>-</a:t>
                  </a:r>
                  <a:r>
                    <a:rPr lang="en-US" sz="1050" dirty="0">
                      <a:latin typeface="Segoe UI Semilight" panose="020B0402040204020203" pitchFamily="34" charset="0"/>
                      <a:cs typeface="Segoe UI Semilight" panose="020B0402040204020203" pitchFamily="34" charset="0"/>
                    </a:rPr>
                    <a:t>Capítulo XVI: ‘Into the Wild’</a:t>
                  </a:r>
                </a:p>
                <a:p>
                  <a:pPr lvl="1"/>
                  <a:endParaRPr lang="es-MX" sz="1050" dirty="0">
                    <a:latin typeface="Segoe UI Semilight" panose="020B0402040204020203" pitchFamily="34" charset="0"/>
                    <a:cs typeface="Segoe UI Semilight" panose="020B0402040204020203" pitchFamily="34" charset="0"/>
                  </a:endParaRPr>
                </a:p>
              </p:txBody>
            </p:sp>
            <p:grpSp>
              <p:nvGrpSpPr>
                <p:cNvPr id="54" name="Grupo 98"/>
                <p:cNvGrpSpPr/>
                <p:nvPr/>
              </p:nvGrpSpPr>
              <p:grpSpPr>
                <a:xfrm>
                  <a:off x="4218045" y="3616101"/>
                  <a:ext cx="608000" cy="1980612"/>
                  <a:chOff x="323850" y="3754134"/>
                  <a:chExt cx="608000" cy="1980612"/>
                </a:xfrm>
              </p:grpSpPr>
              <p:sp>
                <p:nvSpPr>
                  <p:cNvPr id="70" name="CuadroTexto 99"/>
                  <p:cNvSpPr txBox="1"/>
                  <p:nvPr/>
                </p:nvSpPr>
                <p:spPr>
                  <a:xfrm>
                    <a:off x="323850" y="3754134"/>
                    <a:ext cx="608000" cy="800219"/>
                  </a:xfrm>
                  <a:prstGeom prst="rect">
                    <a:avLst/>
                  </a:prstGeom>
                  <a:noFill/>
                </p:spPr>
                <p:txBody>
                  <a:bodyPr wrap="square" rtlCol="0">
                    <a:spAutoFit/>
                  </a:bodyPr>
                  <a:lstStyle/>
                  <a:p>
                    <a:r>
                      <a:rPr lang="es-MX" sz="2800" dirty="0">
                        <a:solidFill>
                          <a:srgbClr val="347E7C"/>
                        </a:solidFill>
                        <a:latin typeface="Segoe UI Semibold" panose="020B0702040204020203" pitchFamily="34" charset="0"/>
                        <a:cs typeface="Segoe UI Semibold" panose="020B0702040204020203" pitchFamily="34" charset="0"/>
                      </a:rPr>
                      <a:t>04</a:t>
                    </a:r>
                  </a:p>
                  <a:p>
                    <a:endParaRPr lang="es-MX" dirty="0">
                      <a:solidFill>
                        <a:srgbClr val="347E7C"/>
                      </a:solidFill>
                      <a:latin typeface="Segoe UI Semibold" panose="020B0702040204020203" pitchFamily="34" charset="0"/>
                      <a:cs typeface="Segoe UI Semibold" panose="020B0702040204020203" pitchFamily="34" charset="0"/>
                    </a:endParaRPr>
                  </a:p>
                </p:txBody>
              </p:sp>
              <p:cxnSp>
                <p:nvCxnSpPr>
                  <p:cNvPr id="71" name="Conector recto 100"/>
                  <p:cNvCxnSpPr>
                    <a:cxnSpLocks/>
                  </p:cNvCxnSpPr>
                  <p:nvPr/>
                </p:nvCxnSpPr>
                <p:spPr>
                  <a:xfrm>
                    <a:off x="904554" y="3874331"/>
                    <a:ext cx="0" cy="1860415"/>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5" name="Rectángulo 101"/>
                <p:cNvSpPr/>
                <p:nvPr/>
              </p:nvSpPr>
              <p:spPr>
                <a:xfrm>
                  <a:off x="4340000" y="3244000"/>
                  <a:ext cx="4953000" cy="253916"/>
                </a:xfrm>
                <a:prstGeom prst="rect">
                  <a:avLst/>
                </a:prstGeom>
              </p:spPr>
              <p:txBody>
                <a:bodyPr>
                  <a:spAutoFit/>
                </a:bodyPr>
                <a:lstStyle/>
                <a:p>
                  <a:pPr lvl="1"/>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p:txBody>
            </p:sp>
          </p:grpSp>
        </p:grpSp>
        <p:sp>
          <p:nvSpPr>
            <p:cNvPr id="43" name="Rectángulo 97"/>
            <p:cNvSpPr/>
            <p:nvPr/>
          </p:nvSpPr>
          <p:spPr>
            <a:xfrm>
              <a:off x="1257709" y="4766946"/>
              <a:ext cx="3210900" cy="307777"/>
            </a:xfrm>
            <a:prstGeom prst="rect">
              <a:avLst/>
            </a:prstGeom>
          </p:spPr>
          <p:txBody>
            <a:bodyPr wrap="square">
              <a:spAutoFit/>
            </a:bodyPr>
            <a:lstStyle/>
            <a:p>
              <a:r>
                <a:rPr lang="es-MX" sz="1400" dirty="0">
                  <a:solidFill>
                    <a:srgbClr val="E0B415"/>
                  </a:solidFill>
                  <a:latin typeface="Segoe UI Semibold" panose="020B0702040204020203" pitchFamily="34" charset="0"/>
                  <a:cs typeface="Segoe UI Semibold" panose="020B0702040204020203" pitchFamily="34" charset="0"/>
                </a:rPr>
                <a:t>Mi Biografía</a:t>
              </a:r>
            </a:p>
          </p:txBody>
        </p:sp>
        <p:cxnSp>
          <p:nvCxnSpPr>
            <p:cNvPr id="45" name="Conector recto 100"/>
            <p:cNvCxnSpPr>
              <a:cxnSpLocks/>
            </p:cNvCxnSpPr>
            <p:nvPr/>
          </p:nvCxnSpPr>
          <p:spPr>
            <a:xfrm>
              <a:off x="1194777" y="4825178"/>
              <a:ext cx="0" cy="1122813"/>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6" name="Rectángulo 103"/>
            <p:cNvSpPr/>
            <p:nvPr/>
          </p:nvSpPr>
          <p:spPr>
            <a:xfrm>
              <a:off x="5245446" y="3346446"/>
              <a:ext cx="2942672" cy="307777"/>
            </a:xfrm>
            <a:prstGeom prst="rect">
              <a:avLst/>
            </a:prstGeom>
          </p:spPr>
          <p:txBody>
            <a:bodyPr wrap="square">
              <a:spAutoFit/>
            </a:bodyPr>
            <a:lstStyle/>
            <a:p>
              <a:r>
                <a:rPr lang="es-MX" sz="1400" dirty="0">
                  <a:solidFill>
                    <a:srgbClr val="347E7C"/>
                  </a:solidFill>
                  <a:latin typeface="Segoe UI Semibold" panose="020B0702040204020203" pitchFamily="34" charset="0"/>
                  <a:cs typeface="Segoe UI Semibold" panose="020B0702040204020203" pitchFamily="34" charset="0"/>
                </a:rPr>
                <a:t>Dossier de mi trabajo</a:t>
              </a:r>
            </a:p>
          </p:txBody>
        </p:sp>
        <p:cxnSp>
          <p:nvCxnSpPr>
            <p:cNvPr id="63" name="Conector recto 100"/>
            <p:cNvCxnSpPr>
              <a:cxnSpLocks/>
            </p:cNvCxnSpPr>
            <p:nvPr/>
          </p:nvCxnSpPr>
          <p:spPr>
            <a:xfrm>
              <a:off x="5206392" y="1815827"/>
              <a:ext cx="0" cy="1452888"/>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9" name="Rectángulo 58">
            <a:extLst>
              <a:ext uri="{FF2B5EF4-FFF2-40B4-BE49-F238E27FC236}">
                <a16:creationId xmlns:a16="http://schemas.microsoft.com/office/drawing/2014/main" id="{AD8922D7-D6B7-4036-9BBF-DFB516436E0A}"/>
              </a:ext>
            </a:extLst>
          </p:cNvPr>
          <p:cNvSpPr/>
          <p:nvPr/>
        </p:nvSpPr>
        <p:spPr>
          <a:xfrm>
            <a:off x="4753330" y="1825158"/>
            <a:ext cx="4953000" cy="1546577"/>
          </a:xfrm>
          <a:prstGeom prst="rect">
            <a:avLst/>
          </a:prstGeom>
        </p:spPr>
        <p:txBody>
          <a:bodyPr wrap="square">
            <a:spAutoFit/>
          </a:bodyPr>
          <a:lstStyle/>
          <a:p>
            <a:pPr lvl="1"/>
            <a:r>
              <a:rPr lang="en-US" sz="1050" dirty="0">
                <a:latin typeface="Segoe UI Semilight" panose="020B0402040204020203" pitchFamily="34" charset="0"/>
                <a:cs typeface="Segoe UI Semilight" panose="020B0402040204020203" pitchFamily="34" charset="0"/>
              </a:rPr>
              <a:t>-Capítulo IX: Mis habilidades- saber hacer</a:t>
            </a:r>
          </a:p>
          <a:p>
            <a:pPr lvl="1"/>
            <a:r>
              <a:rPr lang="en-US" sz="1050" dirty="0">
                <a:latin typeface="Segoe UI Semilight" panose="020B0402040204020203" pitchFamily="34" charset="0"/>
                <a:cs typeface="Segoe UI Semilight" panose="020B0402040204020203" pitchFamily="34" charset="0"/>
              </a:rPr>
              <a:t>-Capítulo X: Mis habilidades- saber hacer</a:t>
            </a:r>
          </a:p>
          <a:p>
            <a:pPr lvl="1"/>
            <a:r>
              <a:rPr lang="en-US" sz="1050" dirty="0">
                <a:latin typeface="Segoe UI Semilight" panose="020B0402040204020203" pitchFamily="34" charset="0"/>
                <a:cs typeface="Segoe UI Semilight" panose="020B0402040204020203" pitchFamily="34" charset="0"/>
              </a:rPr>
              <a:t>-Capítulo XI: Mis habilidades- saber hacer</a:t>
            </a:r>
          </a:p>
          <a:p>
            <a:pPr lvl="1"/>
            <a:r>
              <a:rPr lang="en-US" sz="1050" dirty="0">
                <a:latin typeface="Segoe UI Semilight" panose="020B0402040204020203" pitchFamily="34" charset="0"/>
                <a:cs typeface="Segoe UI Semilight" panose="020B0402040204020203" pitchFamily="34" charset="0"/>
              </a:rPr>
              <a:t>-Capítulo XII: Mis habilidades- saber hacer</a:t>
            </a:r>
          </a:p>
          <a:p>
            <a:pPr lvl="1"/>
            <a:r>
              <a:rPr lang="es-MX" sz="1050" dirty="0">
                <a:latin typeface="Segoe UI Semilight" panose="020B0402040204020203" pitchFamily="34" charset="0"/>
                <a:cs typeface="Segoe UI Semilight" panose="020B0402040204020203" pitchFamily="34" charset="0"/>
              </a:rPr>
              <a:t>-</a:t>
            </a:r>
            <a:r>
              <a:rPr lang="es-ES" sz="1050" dirty="0">
                <a:latin typeface="Segoe UI Semilight" panose="020B0402040204020203" pitchFamily="34" charset="0"/>
                <a:cs typeface="Segoe UI Semilight" panose="020B0402040204020203" pitchFamily="34" charset="0"/>
              </a:rPr>
              <a:t>Capítulo</a:t>
            </a:r>
            <a:r>
              <a:rPr lang="es-MX" sz="1050" dirty="0">
                <a:latin typeface="Segoe UI Semilight" panose="020B0402040204020203" pitchFamily="34" charset="0"/>
                <a:cs typeface="Segoe UI Semilight" panose="020B0402040204020203" pitchFamily="34" charset="0"/>
              </a:rPr>
              <a:t> XIII: </a:t>
            </a:r>
            <a:r>
              <a:rPr lang="en-US" sz="1050" dirty="0">
                <a:latin typeface="Segoe UI Semilight" panose="020B0402040204020203" pitchFamily="34" charset="0"/>
                <a:cs typeface="Segoe UI Semilight" panose="020B0402040204020203" pitchFamily="34" charset="0"/>
              </a:rPr>
              <a:t>Mis habilidades- saber hacer</a:t>
            </a:r>
          </a:p>
          <a:p>
            <a:pPr lvl="1"/>
            <a:r>
              <a:rPr lang="es-MX" sz="1050" i="1" dirty="0">
                <a:latin typeface="Segoe UI Semilight" panose="020B0402040204020203" pitchFamily="34" charset="0"/>
                <a:cs typeface="Segoe UI Semilight" panose="020B0402040204020203" pitchFamily="34" charset="0"/>
              </a:rPr>
              <a:t>-</a:t>
            </a:r>
            <a:r>
              <a:rPr lang="es-ES" sz="1050" dirty="0">
                <a:latin typeface="Segoe UI Semilight" panose="020B0402040204020203" pitchFamily="34" charset="0"/>
                <a:cs typeface="Segoe UI Semilight" panose="020B0402040204020203" pitchFamily="34" charset="0"/>
              </a:rPr>
              <a:t>Capítulo</a:t>
            </a:r>
            <a:r>
              <a:rPr lang="es-MX" sz="1050" dirty="0">
                <a:latin typeface="Segoe UI Semilight" panose="020B0402040204020203" pitchFamily="34" charset="0"/>
                <a:cs typeface="Segoe UI Semilight" panose="020B0402040204020203" pitchFamily="34" charset="0"/>
              </a:rPr>
              <a:t> XIV: </a:t>
            </a:r>
            <a:r>
              <a:rPr lang="en-US" sz="1050" dirty="0">
                <a:latin typeface="Segoe UI Semilight" panose="020B0402040204020203" pitchFamily="34" charset="0"/>
                <a:cs typeface="Segoe UI Semilight" panose="020B0402040204020203" pitchFamily="34" charset="0"/>
              </a:rPr>
              <a:t>Mis habilidades- saber hacer</a:t>
            </a:r>
          </a:p>
          <a:p>
            <a:pPr lvl="1"/>
            <a:r>
              <a:rPr lang="es-MX" sz="1050" dirty="0">
                <a:latin typeface="Segoe UI Semilight" panose="020B0402040204020203" pitchFamily="34" charset="0"/>
                <a:cs typeface="Segoe UI Semilight" panose="020B0402040204020203" pitchFamily="34" charset="0"/>
              </a:rPr>
              <a:t>-</a:t>
            </a:r>
            <a:r>
              <a:rPr lang="es-ES" sz="1050" dirty="0">
                <a:latin typeface="Segoe UI Semilight" panose="020B0402040204020203" pitchFamily="34" charset="0"/>
                <a:cs typeface="Segoe UI Semilight" panose="020B0402040204020203" pitchFamily="34" charset="0"/>
              </a:rPr>
              <a:t>Capítulo</a:t>
            </a:r>
            <a:r>
              <a:rPr lang="es-MX" sz="1050" dirty="0">
                <a:latin typeface="Segoe UI Semilight" panose="020B0402040204020203" pitchFamily="34" charset="0"/>
                <a:cs typeface="Segoe UI Semilight" panose="020B0402040204020203" pitchFamily="34" charset="0"/>
              </a:rPr>
              <a:t> XV: </a:t>
            </a:r>
            <a:r>
              <a:rPr lang="en-US" sz="1050" dirty="0">
                <a:latin typeface="Segoe UI Semilight" panose="020B0402040204020203" pitchFamily="34" charset="0"/>
                <a:cs typeface="Segoe UI Semilight" panose="020B0402040204020203" pitchFamily="34" charset="0"/>
              </a:rPr>
              <a:t>Mis habilidades- saber hacer</a:t>
            </a:r>
          </a:p>
          <a:p>
            <a:pPr lvl="1"/>
            <a:r>
              <a:rPr lang="es-MX" sz="1050" dirty="0">
                <a:latin typeface="Segoe UI Semilight" panose="020B0402040204020203" pitchFamily="34" charset="0"/>
                <a:cs typeface="Segoe UI Semilight" panose="020B0402040204020203" pitchFamily="34" charset="0"/>
              </a:rPr>
              <a:t>-</a:t>
            </a:r>
            <a:r>
              <a:rPr lang="es-ES" sz="1050" dirty="0">
                <a:latin typeface="Segoe UI Semilight" panose="020B0402040204020203" pitchFamily="34" charset="0"/>
                <a:cs typeface="Segoe UI Semilight" panose="020B0402040204020203" pitchFamily="34" charset="0"/>
              </a:rPr>
              <a:t>Capítulo</a:t>
            </a:r>
            <a:r>
              <a:rPr lang="es-MX" sz="1050" dirty="0">
                <a:latin typeface="Segoe UI Semilight" panose="020B0402040204020203" pitchFamily="34" charset="0"/>
                <a:cs typeface="Segoe UI Semilight" panose="020B0402040204020203" pitchFamily="34" charset="0"/>
              </a:rPr>
              <a:t> XVI: </a:t>
            </a:r>
            <a:r>
              <a:rPr lang="en-US" sz="1050" dirty="0">
                <a:latin typeface="Segoe UI Semilight" panose="020B0402040204020203" pitchFamily="34" charset="0"/>
                <a:cs typeface="Segoe UI Semilight" panose="020B0402040204020203" pitchFamily="34" charset="0"/>
              </a:rPr>
              <a:t>Mis habilidades- saber hacer</a:t>
            </a:r>
          </a:p>
          <a:p>
            <a:pPr lvl="1"/>
            <a:r>
              <a:rPr lang="es-ES" sz="1050" dirty="0">
                <a:latin typeface="Segoe UI Semilight" panose="020B0402040204020203" pitchFamily="34" charset="0"/>
                <a:cs typeface="Segoe UI Semilight" panose="020B0402040204020203" pitchFamily="34" charset="0"/>
              </a:rPr>
              <a:t>-Otras competencias de aprendizaje</a:t>
            </a:r>
            <a:endParaRPr lang="es-MX" sz="1050" i="1" dirty="0">
              <a:latin typeface="Segoe UI Semilight" panose="020B0402040204020203" pitchFamily="34" charset="0"/>
              <a:cs typeface="Segoe UI Semilight" panose="020B0402040204020203" pitchFamily="34" charset="0"/>
            </a:endParaRPr>
          </a:p>
        </p:txBody>
      </p:sp>
      <p:sp>
        <p:nvSpPr>
          <p:cNvPr id="60" name="Rectángulo 59">
            <a:extLst>
              <a:ext uri="{FF2B5EF4-FFF2-40B4-BE49-F238E27FC236}">
                <a16:creationId xmlns:a16="http://schemas.microsoft.com/office/drawing/2014/main" id="{E4064CB0-AD10-4091-89E0-5F3A45129117}"/>
              </a:ext>
            </a:extLst>
          </p:cNvPr>
          <p:cNvSpPr/>
          <p:nvPr/>
        </p:nvSpPr>
        <p:spPr>
          <a:xfrm>
            <a:off x="5210249" y="5504173"/>
            <a:ext cx="2083685" cy="577081"/>
          </a:xfrm>
          <a:prstGeom prst="rect">
            <a:avLst/>
          </a:prstGeom>
        </p:spPr>
        <p:txBody>
          <a:bodyPr wrap="square">
            <a:spAutoFit/>
          </a:bodyPr>
          <a:lstStyle/>
          <a:p>
            <a:r>
              <a:rPr lang="es-MX" sz="1050" i="1" dirty="0">
                <a:latin typeface="Segoe UI Semilight" panose="020B0402040204020203" pitchFamily="34" charset="0"/>
                <a:cs typeface="Segoe UI Semilight" panose="020B0402040204020203" pitchFamily="34" charset="0"/>
              </a:rPr>
              <a:t>- </a:t>
            </a:r>
            <a:r>
              <a:rPr lang="es-ES" sz="1050" i="1" dirty="0">
                <a:latin typeface="Segoe UI Semilight" panose="020B0402040204020203" pitchFamily="34" charset="0"/>
                <a:cs typeface="Segoe UI Semilight" panose="020B0402040204020203" pitchFamily="34" charset="0"/>
              </a:rPr>
              <a:t>"La estructura de cada oración es una lección de lógica".</a:t>
            </a:r>
          </a:p>
          <a:p>
            <a:r>
              <a:rPr lang="es-MX" sz="1050" dirty="0">
                <a:latin typeface="Segoe UI Semilight" panose="020B0402040204020203" pitchFamily="34" charset="0"/>
                <a:cs typeface="Segoe UI Semilight" panose="020B0402040204020203" pitchFamily="34" charset="0"/>
              </a:rPr>
              <a:t>John Stewart Mill, 1867</a:t>
            </a:r>
          </a:p>
        </p:txBody>
      </p:sp>
      <p:cxnSp>
        <p:nvCxnSpPr>
          <p:cNvPr id="62" name="Conector recto 100">
            <a:extLst>
              <a:ext uri="{FF2B5EF4-FFF2-40B4-BE49-F238E27FC236}">
                <a16:creationId xmlns:a16="http://schemas.microsoft.com/office/drawing/2014/main" id="{B582C7C9-63E7-4A6C-96FB-21A23108E2C7}"/>
              </a:ext>
            </a:extLst>
          </p:cNvPr>
          <p:cNvCxnSpPr>
            <a:cxnSpLocks/>
          </p:cNvCxnSpPr>
          <p:nvPr/>
        </p:nvCxnSpPr>
        <p:spPr>
          <a:xfrm>
            <a:off x="5209163" y="5533500"/>
            <a:ext cx="0" cy="490217"/>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6" name="CuadroTexto 99">
            <a:extLst>
              <a:ext uri="{FF2B5EF4-FFF2-40B4-BE49-F238E27FC236}">
                <a16:creationId xmlns:a16="http://schemas.microsoft.com/office/drawing/2014/main" id="{F5E814B1-FF94-4704-8F43-9D806BAEAF6F}"/>
              </a:ext>
            </a:extLst>
          </p:cNvPr>
          <p:cNvSpPr txBox="1"/>
          <p:nvPr/>
        </p:nvSpPr>
        <p:spPr>
          <a:xfrm>
            <a:off x="632824" y="4774804"/>
            <a:ext cx="617978" cy="523220"/>
          </a:xfrm>
          <a:prstGeom prst="rect">
            <a:avLst/>
          </a:prstGeom>
          <a:noFill/>
        </p:spPr>
        <p:txBody>
          <a:bodyPr wrap="square" rtlCol="0">
            <a:spAutoFit/>
          </a:bodyPr>
          <a:lstStyle/>
          <a:p>
            <a:r>
              <a:rPr lang="es-MX" sz="2800" dirty="0">
                <a:solidFill>
                  <a:srgbClr val="E0B415"/>
                </a:solidFill>
                <a:latin typeface="Segoe UI Semibold" panose="020B0702040204020203" pitchFamily="34" charset="0"/>
                <a:cs typeface="Segoe UI Semibold" panose="020B0702040204020203" pitchFamily="34" charset="0"/>
              </a:rPr>
              <a:t>03</a:t>
            </a:r>
            <a:endParaRPr lang="es-MX" dirty="0">
              <a:solidFill>
                <a:srgbClr val="E0B415"/>
              </a:solidFill>
              <a:latin typeface="Segoe UI Semibold" panose="020B0702040204020203" pitchFamily="34" charset="0"/>
              <a:cs typeface="Segoe UI Semibold" panose="020B0702040204020203" pitchFamily="34" charset="0"/>
            </a:endParaRPr>
          </a:p>
        </p:txBody>
      </p:sp>
      <p:sp>
        <p:nvSpPr>
          <p:cNvPr id="42" name="Rectángulo 13">
            <a:extLst>
              <a:ext uri="{FF2B5EF4-FFF2-40B4-BE49-F238E27FC236}">
                <a16:creationId xmlns:a16="http://schemas.microsoft.com/office/drawing/2014/main" id="{EC41FF1A-E338-4B8E-AF09-7DE26E9BE69D}"/>
              </a:ext>
            </a:extLst>
          </p:cNvPr>
          <p:cNvSpPr/>
          <p:nvPr/>
        </p:nvSpPr>
        <p:spPr>
          <a:xfrm>
            <a:off x="752337" y="2397571"/>
            <a:ext cx="4953000" cy="1061829"/>
          </a:xfrm>
          <a:prstGeom prst="rect">
            <a:avLst/>
          </a:prstGeom>
        </p:spPr>
        <p:txBody>
          <a:bodyPr>
            <a:spAutoFit/>
          </a:bodyPr>
          <a:lstStyle/>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Principios del portafolio</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Usos de </a:t>
            </a:r>
            <a:r>
              <a:rPr lang="es-ES" sz="1050" i="1"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My DLP</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Las tres secciones principales</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a:t>
            </a:r>
            <a:r>
              <a:rPr lang="es-ES" sz="1050" i="1"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My DLP </a:t>
            </a:r>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durante el curso</a:t>
            </a:r>
          </a:p>
          <a:p>
            <a:pPr lvl="1"/>
            <a:endParaRPr lang="es-MX" sz="1050" dirty="0">
              <a:solidFill>
                <a:schemeClr val="bg2">
                  <a:lumMod val="25000"/>
                </a:schemeClr>
              </a:solidFill>
              <a:latin typeface="Segoe UI Semilight" panose="020B0402040204020203" pitchFamily="34" charset="0"/>
              <a:cs typeface="Segoe UI Semilight" panose="020B0402040204020203" pitchFamily="34" charset="0"/>
            </a:endParaRPr>
          </a:p>
          <a:p>
            <a:pPr lvl="1"/>
            <a:endParaRPr lang="es-MX" sz="1050" dirty="0">
              <a:solidFill>
                <a:schemeClr val="bg2">
                  <a:lumMod val="25000"/>
                </a:schemeClr>
              </a:solidFill>
              <a:latin typeface="Segoe UI Semilight" panose="020B0402040204020203" pitchFamily="34" charset="0"/>
              <a:cs typeface="Segoe UI Semilight" panose="020B0402040204020203" pitchFamily="34" charset="0"/>
            </a:endParaRPr>
          </a:p>
        </p:txBody>
      </p:sp>
      <p:sp>
        <p:nvSpPr>
          <p:cNvPr id="53" name="Rectángulo 95">
            <a:extLst>
              <a:ext uri="{FF2B5EF4-FFF2-40B4-BE49-F238E27FC236}">
                <a16:creationId xmlns:a16="http://schemas.microsoft.com/office/drawing/2014/main" id="{1BAFF1BA-C610-4F67-B731-DDAA8B3C0533}"/>
              </a:ext>
            </a:extLst>
          </p:cNvPr>
          <p:cNvSpPr/>
          <p:nvPr/>
        </p:nvSpPr>
        <p:spPr>
          <a:xfrm>
            <a:off x="752337" y="3758626"/>
            <a:ext cx="4953000" cy="1061829"/>
          </a:xfrm>
          <a:prstGeom prst="rect">
            <a:avLst/>
          </a:prstGeom>
        </p:spPr>
        <p:txBody>
          <a:bodyPr>
            <a:spAutoFit/>
          </a:bodyPr>
          <a:lstStyle/>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Introducción al pasaporte lingüístico</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Mi información básica</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Mi experiencia en aprendizaje de lenguas</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Mis habilidades lingüísticas</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Primeros niveles del MCER</a:t>
            </a:r>
          </a:p>
          <a:p>
            <a:pPr lvl="1"/>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p:txBody>
      </p:sp>
      <p:sp>
        <p:nvSpPr>
          <p:cNvPr id="58" name="Rectángulo 101">
            <a:extLst>
              <a:ext uri="{FF2B5EF4-FFF2-40B4-BE49-F238E27FC236}">
                <a16:creationId xmlns:a16="http://schemas.microsoft.com/office/drawing/2014/main" id="{77F7A349-E0B2-4898-B257-34743FA6D0D8}"/>
              </a:ext>
            </a:extLst>
          </p:cNvPr>
          <p:cNvSpPr/>
          <p:nvPr/>
        </p:nvSpPr>
        <p:spPr>
          <a:xfrm>
            <a:off x="767327" y="5183810"/>
            <a:ext cx="4953000" cy="900246"/>
          </a:xfrm>
          <a:prstGeom prst="rect">
            <a:avLst/>
          </a:prstGeom>
        </p:spPr>
        <p:txBody>
          <a:bodyPr>
            <a:spAutoFit/>
          </a:bodyPr>
          <a:lstStyle/>
          <a:p>
            <a:pPr lvl="1"/>
            <a:r>
              <a:rPr lang="es-ES" sz="1050" dirty="0">
                <a:latin typeface="Segoe UI Semilight" panose="020B0402040204020203" pitchFamily="34" charset="0"/>
                <a:cs typeface="Segoe UI Semilight" panose="020B0402040204020203" pitchFamily="34" charset="0"/>
              </a:rPr>
              <a:t>-Introducción a Mi Biografía.</a:t>
            </a:r>
          </a:p>
          <a:p>
            <a:pPr lvl="1"/>
            <a:r>
              <a:rPr lang="es-ES" sz="1050" dirty="0">
                <a:latin typeface="Segoe UI Semilight" panose="020B0402040204020203" pitchFamily="34" charset="0"/>
                <a:cs typeface="Segoe UI Semilight" panose="020B0402040204020203" pitchFamily="34" charset="0"/>
              </a:rPr>
              <a:t>-Antecedentes de aprendizaje</a:t>
            </a:r>
          </a:p>
          <a:p>
            <a:pPr lvl="1"/>
            <a:r>
              <a:rPr lang="es-ES" sz="1050" dirty="0">
                <a:latin typeface="Segoe UI Semilight" panose="020B0402040204020203" pitchFamily="34" charset="0"/>
                <a:cs typeface="Segoe UI Semilight" panose="020B0402040204020203" pitchFamily="34" charset="0"/>
              </a:rPr>
              <a:t>-Mi mejor escenario de aprendizaje</a:t>
            </a:r>
          </a:p>
          <a:p>
            <a:pPr lvl="1"/>
            <a:r>
              <a:rPr lang="es-ES" sz="1050" dirty="0">
                <a:latin typeface="Segoe UI Semilight" panose="020B0402040204020203" pitchFamily="34" charset="0"/>
                <a:cs typeface="Segoe UI Semilight" panose="020B0402040204020203" pitchFamily="34" charset="0"/>
              </a:rPr>
              <a:t>-Mis fortalezas</a:t>
            </a:r>
          </a:p>
          <a:p>
            <a:pPr lvl="1"/>
            <a:r>
              <a:rPr lang="es-ES" sz="1050" dirty="0">
                <a:latin typeface="Segoe UI Semilight" panose="020B0402040204020203" pitchFamily="34" charset="0"/>
                <a:cs typeface="Segoe UI Semilight" panose="020B0402040204020203" pitchFamily="34" charset="0"/>
              </a:rPr>
              <a:t>-Libro II: Resultados de aprendizaje</a:t>
            </a:r>
          </a:p>
        </p:txBody>
      </p:sp>
      <p:sp>
        <p:nvSpPr>
          <p:cNvPr id="61" name="Rectangle 41">
            <a:extLst>
              <a:ext uri="{FF2B5EF4-FFF2-40B4-BE49-F238E27FC236}">
                <a16:creationId xmlns:a16="http://schemas.microsoft.com/office/drawing/2014/main" id="{4CD07C0F-DCC8-475C-8C2C-23DEFB36224A}"/>
              </a:ext>
            </a:extLst>
          </p:cNvPr>
          <p:cNvSpPr/>
          <p:nvPr/>
        </p:nvSpPr>
        <p:spPr>
          <a:xfrm>
            <a:off x="8877319" y="6636239"/>
            <a:ext cx="1048685" cy="215444"/>
          </a:xfrm>
          <a:prstGeom prst="rect">
            <a:avLst/>
          </a:prstGeom>
        </p:spPr>
        <p:txBody>
          <a:bodyPr wrap="none">
            <a:spAutoFit/>
          </a:bodyPr>
          <a:lstStyle/>
          <a:p>
            <a:r>
              <a:rPr lang="es-MX" sz="800" dirty="0">
                <a:solidFill>
                  <a:schemeClr val="tx1">
                    <a:lumMod val="65000"/>
                    <a:lumOff val="35000"/>
                  </a:schemeClr>
                </a:solidFill>
                <a:latin typeface="Segoe UI Semibold" panose="020B0702040204020203" pitchFamily="34" charset="0"/>
                <a:cs typeface="Segoe UI Semibold" panose="020B0702040204020203" pitchFamily="34" charset="0"/>
              </a:rPr>
              <a:t>Diseño: </a:t>
            </a:r>
            <a:r>
              <a:rPr lang="es-MX" sz="800" dirty="0">
                <a:solidFill>
                  <a:schemeClr val="tx1">
                    <a:lumMod val="65000"/>
                    <a:lumOff val="35000"/>
                  </a:schemeClr>
                </a:solidFill>
                <a:latin typeface="Segoe UI Semilight" panose="020B0402040204020203" pitchFamily="34" charset="0"/>
                <a:cs typeface="Segoe UI Semilight" panose="020B0402040204020203" pitchFamily="34" charset="0"/>
              </a:rPr>
              <a:t>Luke Butler</a:t>
            </a:r>
          </a:p>
        </p:txBody>
      </p:sp>
      <p:sp>
        <p:nvSpPr>
          <p:cNvPr id="64" name="Rectángulo 141">
            <a:extLst>
              <a:ext uri="{FF2B5EF4-FFF2-40B4-BE49-F238E27FC236}">
                <a16:creationId xmlns:a16="http://schemas.microsoft.com/office/drawing/2014/main" id="{AAD21A31-5848-490C-BF36-324E29466515}"/>
              </a:ext>
            </a:extLst>
          </p:cNvPr>
          <p:cNvSpPr/>
          <p:nvPr/>
        </p:nvSpPr>
        <p:spPr>
          <a:xfrm>
            <a:off x="-7980" y="6625953"/>
            <a:ext cx="1043876" cy="215444"/>
          </a:xfrm>
          <a:prstGeom prst="rect">
            <a:avLst/>
          </a:prstGeom>
        </p:spPr>
        <p:txBody>
          <a:bodyPr wrap="none">
            <a:spAutoFit/>
          </a:bodyPr>
          <a:lstStyle/>
          <a:p>
            <a:r>
              <a:rPr lang="es-ES" sz="800" dirty="0">
                <a:solidFill>
                  <a:schemeClr val="tx1">
                    <a:lumMod val="65000"/>
                    <a:lumOff val="35000"/>
                  </a:schemeClr>
                </a:solidFill>
                <a:latin typeface="Segoe UI Semibold" panose="020B0702040204020203" pitchFamily="34" charset="0"/>
                <a:cs typeface="Segoe UI Semibold" panose="020B0702040204020203" pitchFamily="34" charset="0"/>
              </a:rPr>
              <a:t>Centro de Idiomas</a:t>
            </a:r>
            <a:endParaRPr lang="es-ES" sz="800" dirty="0">
              <a:solidFill>
                <a:schemeClr val="tx1">
                  <a:lumMod val="65000"/>
                  <a:lumOff val="3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035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30</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602713769"/>
              </p:ext>
            </p:extLst>
          </p:nvPr>
        </p:nvGraphicFramePr>
        <p:xfrm>
          <a:off x="727587" y="1818155"/>
          <a:ext cx="8460659" cy="3207404"/>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88000">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CHAPTER XII. The Devil Wears Prada (continued)</a:t>
                      </a: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88000">
                <a:tc>
                  <a:txBody>
                    <a:bodyPr/>
                    <a:lstStyle/>
                    <a:p>
                      <a:pPr>
                        <a:lnSpc>
                          <a:spcPct val="107000"/>
                        </a:lnSpc>
                        <a:spcAft>
                          <a:spcPts val="0"/>
                        </a:spcAft>
                      </a:pPr>
                      <a:r>
                        <a:rPr lang="en-US" sz="1050" b="1"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a:t>
                      </a:r>
                      <a:r>
                        <a:rPr lang="en-US" sz="1050" b="1"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8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basic, formulaic expressions such as ‘Yes, No, Excuse me, Please, Thank you, Sorry’.</a:t>
                      </a:r>
                    </a:p>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Puedo comprender expresiones fijas y básicas como ‘Yes, No, Excuse me, Please, Thank you, Sorry’.</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4210095784"/>
                  </a:ext>
                </a:extLst>
              </a:tr>
              <a:tr h="288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use ‘how much/how many’ to express quantities.</a:t>
                      </a:r>
                      <a:b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b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usar ‘</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how much/how many</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para expresar cantidades.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9094277"/>
                  </a:ext>
                </a:extLst>
              </a:tr>
              <a:tr h="288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and use numbers and prices.</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comprender y usar números y precios.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199654093"/>
                  </a:ext>
                </a:extLst>
              </a:tr>
              <a:tr h="288000">
                <a:tc gridSpan="3">
                  <a:txBody>
                    <a:bodyPr/>
                    <a:lstStyle/>
                    <a:p>
                      <a:pPr>
                        <a:lnSpc>
                          <a:spcPct val="107000"/>
                        </a:lnSpc>
                        <a:spcAft>
                          <a:spcPts val="0"/>
                        </a:spcAft>
                      </a:pPr>
                      <a:r>
                        <a:rPr lang="en-US" sz="1050" b="1"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 Lectora</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lnSpc>
                          <a:spcPct val="107000"/>
                        </a:lnSpc>
                        <a:spcAft>
                          <a:spcPts val="0"/>
                        </a:spcAft>
                      </a:pP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19000"/>
                      </a:schemeClr>
                    </a:solidFill>
                  </a:tcPr>
                </a:tc>
                <a:tc hMerge="1">
                  <a:txBody>
                    <a:bodyPr/>
                    <a:lstStyle/>
                    <a:p>
                      <a:pPr algn="ctr">
                        <a:lnSpc>
                          <a:spcPct val="107000"/>
                        </a:lnSpc>
                        <a:spcAft>
                          <a:spcPts val="0"/>
                        </a:spcAft>
                      </a:pP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19000"/>
                      </a:schemeClr>
                    </a:solidFill>
                  </a:tcPr>
                </a:tc>
                <a:extLst>
                  <a:ext uri="{0D108BD9-81ED-4DB2-BD59-A6C34878D82A}">
                    <a16:rowId xmlns:a16="http://schemas.microsoft.com/office/drawing/2014/main" val="323937575"/>
                  </a:ext>
                </a:extLst>
              </a:tr>
              <a:tr h="288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information in a short article about shopping.</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comprender información en un artículo corto sobre compras.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3"/>
                  </a:ext>
                </a:extLst>
              </a:tr>
              <a:tr h="288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information in advertisements.</a:t>
                      </a:r>
                    </a:p>
                    <a:p>
                      <a:pPr>
                        <a:lnSpc>
                          <a:spcPct val="107000"/>
                        </a:lnSpc>
                        <a:spcAft>
                          <a:spcPts val="0"/>
                        </a:spcAft>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comprender información en anuncios de publicidad.</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288000">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tcPr>
                </a:tc>
                <a:tc hMerge="1">
                  <a:txBody>
                    <a:bodyPr/>
                    <a:lstStyle/>
                    <a:p>
                      <a:endParaRPr lang="en-GB"/>
                    </a:p>
                  </a:txBody>
                  <a:tcPr>
                    <a:lnT w="3175"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0016"/>
                  </a:ext>
                </a:extLst>
              </a:tr>
              <a:tr h="288000">
                <a:tc>
                  <a:txBody>
                    <a:bodyPr/>
                    <a:lstStyle/>
                    <a:p>
                      <a:pPr>
                        <a:lnSpc>
                          <a:spcPct val="107000"/>
                        </a:lnSpc>
                        <a:spcAft>
                          <a:spcPts val="0"/>
                        </a:spcAft>
                      </a:pPr>
                      <a:r>
                        <a:rPr lang="es-ES" sz="1050" dirty="0">
                          <a:effectLst/>
                          <a:latin typeface="Segoe UI Semilight" panose="020B0402040204020203" pitchFamily="34" charset="0"/>
                          <a:ea typeface="Calibri" panose="020F0502020204030204" pitchFamily="34" charset="0"/>
                          <a:cs typeface="Segoe UI Semilight" panose="020B0402040204020203" pitchFamily="34" charset="0"/>
                        </a:rPr>
                        <a:t>I can write a short article about my shopping preferences. </a:t>
                      </a:r>
                    </a:p>
                    <a:p>
                      <a:pPr>
                        <a:lnSpc>
                          <a:spcPct val="107000"/>
                        </a:lnSpc>
                        <a:spcAft>
                          <a:spcPts val="0"/>
                        </a:spcAft>
                      </a:pPr>
                      <a:r>
                        <a:rPr lang="es-ES" sz="1050" dirty="0">
                          <a:effectLst/>
                          <a:latin typeface="Segoe UI Semilight" panose="020B0402040204020203" pitchFamily="34" charset="0"/>
                          <a:ea typeface="Calibri" panose="020F0502020204030204" pitchFamily="34" charset="0"/>
                          <a:cs typeface="Segoe UI Semilight" panose="020B0402040204020203" pitchFamily="34" charset="0"/>
                        </a:rPr>
                        <a:t>Puedo escribir un artículo corto sobre preferencias al comprar.</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bl>
          </a:graphicData>
        </a:graphic>
      </p:graphicFrame>
      <p:sp>
        <p:nvSpPr>
          <p:cNvPr id="15" name="Rectángulo 7">
            <a:extLst>
              <a:ext uri="{FF2B5EF4-FFF2-40B4-BE49-F238E27FC236}">
                <a16:creationId xmlns:a16="http://schemas.microsoft.com/office/drawing/2014/main" id="{8D7D7497-6DEC-474E-8F1A-B78385A6CDAC}"/>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A8E961EF-F490-42F2-8830-15074D5A90D9}"/>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2" name="TextBox 10">
            <a:extLst>
              <a:ext uri="{FF2B5EF4-FFF2-40B4-BE49-F238E27FC236}">
                <a16:creationId xmlns:a16="http://schemas.microsoft.com/office/drawing/2014/main" id="{5065F5FD-16B5-4936-B2D2-C8028226AE33}"/>
              </a:ext>
            </a:extLst>
          </p:cNvPr>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XII</a:t>
            </a:r>
          </a:p>
        </p:txBody>
      </p:sp>
    </p:spTree>
    <p:extLst>
      <p:ext uri="{BB962C8B-B14F-4D97-AF65-F5344CB8AC3E}">
        <p14:creationId xmlns:p14="http://schemas.microsoft.com/office/powerpoint/2010/main" val="64872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31</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258302412"/>
              </p:ext>
            </p:extLst>
          </p:nvPr>
        </p:nvGraphicFramePr>
        <p:xfrm>
          <a:off x="727587" y="2927048"/>
          <a:ext cx="8471892" cy="3488176"/>
        </p:xfrm>
        <a:graphic>
          <a:graphicData uri="http://schemas.openxmlformats.org/drawingml/2006/table">
            <a:tbl>
              <a:tblPr>
                <a:tableStyleId>{5C22544A-7EE6-4342-B048-85BDC9FD1C3A}</a:tableStyleId>
              </a:tblPr>
              <a:tblGrid>
                <a:gridCol w="6022197">
                  <a:extLst>
                    <a:ext uri="{9D8B030D-6E8A-4147-A177-3AD203B41FA5}">
                      <a16:colId xmlns:a16="http://schemas.microsoft.com/office/drawing/2014/main" val="20000"/>
                    </a:ext>
                  </a:extLst>
                </a:gridCol>
                <a:gridCol w="1212252">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70000">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CHAPTER XIII. Like Water for Chocolate</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s-MX"/>
                    </a:p>
                  </a:txBody>
                  <a:tcPr/>
                </a:tc>
                <a:tc hMerge="1">
                  <a:txBody>
                    <a:bodyPr/>
                    <a:lstStyle/>
                    <a:p>
                      <a:endParaRPr lang="en-GB"/>
                    </a:p>
                  </a:txBody>
                  <a:tcPr/>
                </a:tc>
                <a:extLst>
                  <a:ext uri="{0D108BD9-81ED-4DB2-BD59-A6C34878D82A}">
                    <a16:rowId xmlns:a16="http://schemas.microsoft.com/office/drawing/2014/main" val="10000"/>
                  </a:ext>
                </a:extLst>
              </a:tr>
              <a:tr h="270000">
                <a:tc>
                  <a:txBody>
                    <a:bodyPr/>
                    <a:lstStyle/>
                    <a:p>
                      <a:pPr>
                        <a:lnSpc>
                          <a:spcPct val="107000"/>
                        </a:lnSpc>
                        <a:spcAft>
                          <a:spcPts val="0"/>
                        </a:spcAft>
                      </a:pPr>
                      <a:r>
                        <a:rPr lang="en-US" sz="1050" b="1"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0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what people order</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in a coffee shop</a:t>
                      </a: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 / Puedo entender lo que las personas ordenan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en una cafetería.</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3"/>
                  </a:ext>
                </a:extLst>
              </a:tr>
              <a:tr h="270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get</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an idea of people’s eating preferences. / Puedo entender las preferencias alimenticias de las personas.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0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understand expressions used in a restaurant. / Puedo entender las expresiones utilizadas en un restaurante.</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5"/>
                  </a:ext>
                </a:extLst>
              </a:tr>
              <a:tr h="270000">
                <a:tc gridSpan="3">
                  <a:txBody>
                    <a:bodyPr/>
                    <a:lstStyle/>
                    <a:p>
                      <a:pPr>
                        <a:lnSpc>
                          <a:spcPct val="107000"/>
                        </a:lnSpc>
                        <a:spcAft>
                          <a:spcPts val="0"/>
                        </a:spcAft>
                      </a:pPr>
                      <a:r>
                        <a:rPr lang="en-US" sz="1050" b="1"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a:t>
                      </a:r>
                      <a:r>
                        <a:rPr lang="en-US" sz="1050" b="1"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s-MX"/>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06"/>
                  </a:ext>
                </a:extLst>
              </a:tr>
              <a:tr h="270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discuss about my favorite food using vocabulary related to the topic.</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 Puedo hablar acerca de mi comida favorita utilizando vocabulario relacionado al tema.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7"/>
                  </a:ext>
                </a:extLst>
              </a:tr>
              <a:tr h="270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can discuss about food habits and preferences. / Puedo hablar acerca de hábitos y preferencias alimenticias.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0000">
                <a:tc gridSpan="3">
                  <a:txBody>
                    <a:bodyPr/>
                    <a:lstStyle/>
                    <a:p>
                      <a:pPr>
                        <a:lnSpc>
                          <a:spcPct val="107000"/>
                        </a:lnSpc>
                        <a:spcAft>
                          <a:spcPts val="0"/>
                        </a:spcAft>
                      </a:pPr>
                      <a:r>
                        <a:rPr lang="en-US" sz="1050" b="1"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rPr>
                        <a:t>Strategies / Estrategias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pPr algn="just">
                        <a:lnSpc>
                          <a:spcPct val="107000"/>
                        </a:lnSpc>
                        <a:spcAft>
                          <a:spcPts val="0"/>
                        </a:spcAft>
                      </a:pP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9000"/>
                      </a:schemeClr>
                    </a:solidFill>
                  </a:tcPr>
                </a:tc>
                <a:tc hMerge="1">
                  <a:txBody>
                    <a:bodyPr/>
                    <a:lstStyle/>
                    <a:p>
                      <a:pPr algn="just">
                        <a:lnSpc>
                          <a:spcPct val="107000"/>
                        </a:lnSpc>
                        <a:spcAft>
                          <a:spcPts val="0"/>
                        </a:spcAft>
                      </a:pP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9000"/>
                      </a:schemeClr>
                    </a:solidFill>
                  </a:tcPr>
                </a:tc>
                <a:extLst>
                  <a:ext uri="{0D108BD9-81ED-4DB2-BD59-A6C34878D82A}">
                    <a16:rowId xmlns:a16="http://schemas.microsoft.com/office/drawing/2014/main" val="10009"/>
                  </a:ext>
                </a:extLst>
              </a:tr>
              <a:tr h="270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express my opinion when I know the topic. / Puedo expresar mi opinion cuando conozco acerca del tema.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70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interact with a</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person to ask for good and services. / Puedo interactuar con una persona para solicitar bienes y servicios.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1"/>
                  </a:ext>
                </a:extLst>
              </a:tr>
            </a:tbl>
          </a:graphicData>
        </a:graphic>
      </p:graphicFrame>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XIII</a:t>
            </a:r>
          </a:p>
        </p:txBody>
      </p:sp>
      <p:sp>
        <p:nvSpPr>
          <p:cNvPr id="15" name="Rectángulo 7">
            <a:extLst>
              <a:ext uri="{FF2B5EF4-FFF2-40B4-BE49-F238E27FC236}">
                <a16:creationId xmlns:a16="http://schemas.microsoft.com/office/drawing/2014/main" id="{BBC76222-D5F3-44CE-A006-13E0EBCA1C1D}"/>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27D02EBB-4C50-4A3B-9686-597E9B11909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2" name="Rectángulo 72">
            <a:extLst>
              <a:ext uri="{FF2B5EF4-FFF2-40B4-BE49-F238E27FC236}">
                <a16:creationId xmlns:a16="http://schemas.microsoft.com/office/drawing/2014/main" id="{41E2094A-2388-4A4F-A356-846AB18E9ABE}"/>
              </a:ext>
            </a:extLst>
          </p:cNvPr>
          <p:cNvSpPr/>
          <p:nvPr/>
        </p:nvSpPr>
        <p:spPr>
          <a:xfrm>
            <a:off x="6769290" y="1958266"/>
            <a:ext cx="2451844"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In Chapter XIII, you’ll learn to speak about something everyone loves: food. You have to describe and understand information about eating habits and food preferences. </a:t>
            </a:r>
          </a:p>
        </p:txBody>
      </p:sp>
      <p:pic>
        <p:nvPicPr>
          <p:cNvPr id="17" name="Picture 6" descr="Resultado de imagen para Alimento"/>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112" b="21549"/>
          <a:stretch/>
        </p:blipFill>
        <p:spPr bwMode="auto">
          <a:xfrm>
            <a:off x="727586" y="1795919"/>
            <a:ext cx="6036702" cy="106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3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32</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60187978"/>
              </p:ext>
            </p:extLst>
          </p:nvPr>
        </p:nvGraphicFramePr>
        <p:xfrm>
          <a:off x="727587" y="1825667"/>
          <a:ext cx="8473550" cy="3161043"/>
        </p:xfrm>
        <a:graphic>
          <a:graphicData uri="http://schemas.openxmlformats.org/drawingml/2006/table">
            <a:tbl>
              <a:tblPr>
                <a:tableStyleId>{5C22544A-7EE6-4342-B048-85BDC9FD1C3A}</a:tableStyleId>
              </a:tblPr>
              <a:tblGrid>
                <a:gridCol w="6027440">
                  <a:extLst>
                    <a:ext uri="{9D8B030D-6E8A-4147-A177-3AD203B41FA5}">
                      <a16:colId xmlns:a16="http://schemas.microsoft.com/office/drawing/2014/main" val="20000"/>
                    </a:ext>
                  </a:extLst>
                </a:gridCol>
                <a:gridCol w="1195776">
                  <a:extLst>
                    <a:ext uri="{9D8B030D-6E8A-4147-A177-3AD203B41FA5}">
                      <a16:colId xmlns:a16="http://schemas.microsoft.com/office/drawing/2014/main" val="20001"/>
                    </a:ext>
                  </a:extLst>
                </a:gridCol>
                <a:gridCol w="1250334">
                  <a:extLst>
                    <a:ext uri="{9D8B030D-6E8A-4147-A177-3AD203B41FA5}">
                      <a16:colId xmlns:a16="http://schemas.microsoft.com/office/drawing/2014/main" val="20002"/>
                    </a:ext>
                  </a:extLst>
                </a:gridCol>
              </a:tblGrid>
              <a:tr h="261565">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CHAPTER XIII. Like Water for Chocolate (continued)</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s-MX"/>
                    </a:p>
                  </a:txBody>
                  <a:tcPr/>
                </a:tc>
                <a:tc hMerge="1">
                  <a:txBody>
                    <a:bodyPr/>
                    <a:lstStyle/>
                    <a:p>
                      <a:endParaRPr lang="en-GB"/>
                    </a:p>
                  </a:txBody>
                  <a:tcPr/>
                </a:tc>
                <a:extLst>
                  <a:ext uri="{0D108BD9-81ED-4DB2-BD59-A6C34878D82A}">
                    <a16:rowId xmlns:a16="http://schemas.microsoft.com/office/drawing/2014/main" val="10000"/>
                  </a:ext>
                </a:extLst>
              </a:tr>
              <a:tr h="342272">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b="1"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 escrita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2272">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basic restaurant</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information in a menu. / Puedo entender Información básica de un restaurante un menú.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3"/>
                  </a:ext>
                </a:extLst>
              </a:tr>
              <a:tr h="519966">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information from a letter, email, message the event</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to which I am being invited and the information about day, time and location. / Puedo entender información de una carta, correo electrónico, mensaje el evento al cual he sido invitado y lainformación acerca del día, hora y lugar.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42272">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get</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an idea of the content of a reading material, especially if there is visual support. / Puedo obtener una idea del contenido de una lectura, especialmente si tiene soporte visual.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5"/>
                  </a:ext>
                </a:extLst>
              </a:tr>
              <a:tr h="325880">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s-MX"/>
                    </a:p>
                  </a:txBody>
                  <a:tcPr/>
                </a:tc>
                <a:tc hMerge="1">
                  <a:txBody>
                    <a:bodyPr/>
                    <a:lstStyle/>
                    <a:p>
                      <a:endParaRPr lang="en-GB"/>
                    </a:p>
                  </a:txBody>
                  <a:tcPr/>
                </a:tc>
                <a:extLst>
                  <a:ext uri="{0D108BD9-81ED-4DB2-BD59-A6C34878D82A}">
                    <a16:rowId xmlns:a16="http://schemas.microsoft.com/office/drawing/2014/main" val="10007"/>
                  </a:ext>
                </a:extLst>
              </a:tr>
              <a:tr h="342272">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talk about food using countable and uncountable nouns. / Puedo hablar acerca de comida utilizando sustantivos contables y no contables.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8"/>
                  </a:ext>
                </a:extLst>
              </a:tr>
              <a:tr h="342272">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write</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sentences related to food using cuantifiers. / Puedo escribir oraciones relacionadas a comida utilizando cuantificadores.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42272">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write about</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my food habits using expressions to refer to preferences. / Puedo escribir acerca de mis hábitos alimenticios utilizando expresiones que se refieran a preferencias.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0"/>
                  </a:ext>
                </a:extLst>
              </a:tr>
            </a:tbl>
          </a:graphicData>
        </a:graphic>
      </p:graphicFrame>
      <p:sp>
        <p:nvSpPr>
          <p:cNvPr id="15" name="Rectángulo 7">
            <a:extLst>
              <a:ext uri="{FF2B5EF4-FFF2-40B4-BE49-F238E27FC236}">
                <a16:creationId xmlns:a16="http://schemas.microsoft.com/office/drawing/2014/main" id="{AFFA3494-2BE4-4ED8-A706-3F13C77F6831}"/>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C103A74A-125A-4D93-8F64-26DCA3354F7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XIII</a:t>
            </a:r>
          </a:p>
        </p:txBody>
      </p:sp>
    </p:spTree>
    <p:extLst>
      <p:ext uri="{BB962C8B-B14F-4D97-AF65-F5344CB8AC3E}">
        <p14:creationId xmlns:p14="http://schemas.microsoft.com/office/powerpoint/2010/main" val="15207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33</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16052968"/>
              </p:ext>
            </p:extLst>
          </p:nvPr>
        </p:nvGraphicFramePr>
        <p:xfrm>
          <a:off x="727587" y="2923362"/>
          <a:ext cx="8692164" cy="3614821"/>
        </p:xfrm>
        <a:graphic>
          <a:graphicData uri="http://schemas.openxmlformats.org/drawingml/2006/table">
            <a:tbl>
              <a:tblPr>
                <a:tableStyleId>{5C22544A-7EE6-4342-B048-85BDC9FD1C3A}</a:tableStyleId>
              </a:tblPr>
              <a:tblGrid>
                <a:gridCol w="6148718">
                  <a:extLst>
                    <a:ext uri="{9D8B030D-6E8A-4147-A177-3AD203B41FA5}">
                      <a16:colId xmlns:a16="http://schemas.microsoft.com/office/drawing/2014/main" val="20000"/>
                    </a:ext>
                  </a:extLst>
                </a:gridCol>
                <a:gridCol w="1207521">
                  <a:extLst>
                    <a:ext uri="{9D8B030D-6E8A-4147-A177-3AD203B41FA5}">
                      <a16:colId xmlns:a16="http://schemas.microsoft.com/office/drawing/2014/main" val="1364033288"/>
                    </a:ext>
                  </a:extLst>
                </a:gridCol>
                <a:gridCol w="1335925">
                  <a:extLst>
                    <a:ext uri="{9D8B030D-6E8A-4147-A177-3AD203B41FA5}">
                      <a16:colId xmlns:a16="http://schemas.microsoft.com/office/drawing/2014/main" val="153923739"/>
                    </a:ext>
                  </a:extLst>
                </a:gridCol>
              </a:tblGrid>
              <a:tr h="196294">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CHAPTER XIV. The Office</a:t>
                      </a: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s-MX"/>
                    </a:p>
                  </a:txBody>
                  <a:tcPr>
                    <a:lnL w="3175" cap="flat" cmpd="sng" algn="ctr">
                      <a:solidFill>
                        <a:schemeClr val="bg1">
                          <a:lumMod val="75000"/>
                        </a:schemeClr>
                      </a:solidFill>
                      <a:prstDash val="solid"/>
                      <a:round/>
                      <a:headEnd type="none" w="med" len="med"/>
                      <a:tailEnd type="none" w="med" len="med"/>
                    </a:lnL>
                  </a:tcPr>
                </a:tc>
                <a:tc hMerge="1">
                  <a:txBody>
                    <a:bodyPr/>
                    <a:lstStyle/>
                    <a:p>
                      <a:pPr algn="ctr">
                        <a:lnSpc>
                          <a:spcPct val="107000"/>
                        </a:lnSpc>
                        <a:spcAft>
                          <a:spcPts val="0"/>
                        </a:spcAft>
                      </a:pP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18000"/>
                      </a:schemeClr>
                    </a:solidFill>
                  </a:tcPr>
                </a:tc>
                <a:extLst>
                  <a:ext uri="{0D108BD9-81ED-4DB2-BD59-A6C34878D82A}">
                    <a16:rowId xmlns:a16="http://schemas.microsoft.com/office/drawing/2014/main" val="10000"/>
                  </a:ext>
                </a:extLst>
              </a:tr>
              <a:tr h="304103">
                <a:tc>
                  <a:txBody>
                    <a:bodyPr/>
                    <a:lstStyle/>
                    <a:p>
                      <a:pPr>
                        <a:lnSpc>
                          <a:spcPct val="107000"/>
                        </a:lnSpc>
                        <a:spcAft>
                          <a:spcPts val="0"/>
                        </a:spcAft>
                      </a:pPr>
                      <a:r>
                        <a:rPr lang="en-US" sz="1050" b="1"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0938">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converse about aspects of everyday life. / Puedo conserver sobre aspectos de la vida diaria.</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3"/>
                  </a:ext>
                </a:extLst>
              </a:tr>
              <a:tr h="304103">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identify specific</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information when people are talking about themselves. / Puedo entender información específica cuando las personas están hablando acerca de ellos mismos.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11597">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when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people use polite expressions to talk about familiar topics. / Puedo entender cuando las personas utilizan frases simples y de cortesía para hablar acerca de temas comúnes.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5"/>
                  </a:ext>
                </a:extLst>
              </a:tr>
              <a:tr h="196294">
                <a:tc gridSpan="3">
                  <a:txBody>
                    <a:bodyPr/>
                    <a:lstStyle/>
                    <a:p>
                      <a:pPr>
                        <a:lnSpc>
                          <a:spcPct val="107000"/>
                        </a:lnSpc>
                        <a:spcAft>
                          <a:spcPts val="0"/>
                        </a:spcAft>
                      </a:pPr>
                      <a:r>
                        <a:rPr lang="en-US" sz="1050" b="1"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s-MX"/>
                    </a:p>
                  </a:txBody>
                  <a:tcP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tcPr>
                </a:tc>
                <a:tc hMerge="1">
                  <a:txBody>
                    <a:bodyPr/>
                    <a:lstStyle/>
                    <a:p>
                      <a:pPr>
                        <a:lnSpc>
                          <a:spcPct val="107000"/>
                        </a:lnSpc>
                        <a:spcAft>
                          <a:spcPts val="0"/>
                        </a:spcAft>
                      </a:pP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18000"/>
                      </a:schemeClr>
                    </a:solidFill>
                  </a:tcPr>
                </a:tc>
                <a:extLst>
                  <a:ext uri="{0D108BD9-81ED-4DB2-BD59-A6C34878D82A}">
                    <a16:rowId xmlns:a16="http://schemas.microsoft.com/office/drawing/2014/main" val="10006"/>
                  </a:ext>
                </a:extLst>
              </a:tr>
              <a:tr h="304103">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mention specific information when I talk</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about myself and aspects of my life. / Puedo mencionar Información específica cuando hablo de mi mismo(a) y aspectos de mi vida.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7"/>
                  </a:ext>
                </a:extLst>
              </a:tr>
              <a:tr h="304103">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describe specific aspects of my life</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using simple words and basic phrases. / Puedo describir aspectos básicos de mi vida utilizando palabras sencillas y frases básicas.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04103">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talk about</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activities related to jobs using vocabulary and collocations related to this topic. / Puedo hablar acerca de actividades relacionadas a trabajo utilizando vocabulario y </a:t>
                      </a:r>
                      <a:r>
                        <a:rPr lang="en-US"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collocations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1"/>
                  </a:ext>
                </a:extLst>
              </a:tr>
              <a:tr h="196294">
                <a:tc gridSpan="3">
                  <a:txBody>
                    <a:bodyPr/>
                    <a:lstStyle/>
                    <a:p>
                      <a:pPr>
                        <a:lnSpc>
                          <a:spcPct val="107000"/>
                        </a:lnSpc>
                        <a:spcAft>
                          <a:spcPts val="0"/>
                        </a:spcAft>
                      </a:pPr>
                      <a:r>
                        <a:rPr lang="en-US" sz="1050" b="1"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s-MX"/>
                    </a:p>
                  </a:txBody>
                  <a:tcP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tcPr>
                </a:tc>
                <a:tc hMerge="1">
                  <a:txBody>
                    <a:bodyPr/>
                    <a:lstStyle/>
                    <a:p>
                      <a:pPr>
                        <a:lnSpc>
                          <a:spcPct val="107000"/>
                        </a:lnSpc>
                        <a:spcAft>
                          <a:spcPts val="0"/>
                        </a:spcAft>
                      </a:pP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18000"/>
                      </a:schemeClr>
                    </a:solidFill>
                  </a:tcPr>
                </a:tc>
                <a:extLst>
                  <a:ext uri="{0D108BD9-81ED-4DB2-BD59-A6C34878D82A}">
                    <a16:rowId xmlns:a16="http://schemas.microsoft.com/office/drawing/2014/main" val="10012"/>
                  </a:ext>
                </a:extLst>
              </a:tr>
              <a:tr h="304103">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follow up a conversation about habits, routines and household chores. / Puedo</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seguir una conversación sobre hábitos, rutinas y tareas del hogar.</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3"/>
                  </a:ext>
                </a:extLst>
              </a:tr>
              <a:tr h="304103">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participate in a conversation and respect turn-taking. / Puedo intervenir</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en una conversación respetando los turnos de habla.</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bl>
          </a:graphicData>
        </a:graphic>
      </p:graphicFrame>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XIV</a:t>
            </a:r>
          </a:p>
        </p:txBody>
      </p:sp>
      <p:sp>
        <p:nvSpPr>
          <p:cNvPr id="15" name="Rectángulo 7">
            <a:extLst>
              <a:ext uri="{FF2B5EF4-FFF2-40B4-BE49-F238E27FC236}">
                <a16:creationId xmlns:a16="http://schemas.microsoft.com/office/drawing/2014/main" id="{1E83B2BD-160D-4B0F-AB2D-D02B1316BE5B}"/>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5FA59E6B-2CAC-40D1-9685-F0B2D93D73A7}"/>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2" name="Rectángulo 72">
            <a:extLst>
              <a:ext uri="{FF2B5EF4-FFF2-40B4-BE49-F238E27FC236}">
                <a16:creationId xmlns:a16="http://schemas.microsoft.com/office/drawing/2014/main" id="{F2DDD9B5-4A7C-476C-B2D4-58B791BD944B}"/>
              </a:ext>
            </a:extLst>
          </p:cNvPr>
          <p:cNvSpPr/>
          <p:nvPr/>
        </p:nvSpPr>
        <p:spPr>
          <a:xfrm>
            <a:off x="6769290" y="1958266"/>
            <a:ext cx="2451844"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In Chapter XIV, you’ll learn about different aspects of the working life. You have to fulfil two tasks: </a:t>
            </a:r>
          </a:p>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to answer questions in a simple job interview and </a:t>
            </a:r>
          </a:p>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to fill out a Curriculum Vitae form. </a:t>
            </a:r>
          </a:p>
        </p:txBody>
      </p:sp>
      <p:pic>
        <p:nvPicPr>
          <p:cNvPr id="13" name="Picture 4" descr="Imagen relacionada"/>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80000"/>
                    </a14:imgEffect>
                  </a14:imgLayer>
                </a14:imgProps>
              </a:ext>
              <a:ext uri="{28A0092B-C50C-407E-A947-70E740481C1C}">
                <a14:useLocalDpi xmlns:a14="http://schemas.microsoft.com/office/drawing/2010/main" val="0"/>
              </a:ext>
            </a:extLst>
          </a:blip>
          <a:srcRect t="29088" b="42235"/>
          <a:stretch/>
        </p:blipFill>
        <p:spPr bwMode="auto">
          <a:xfrm>
            <a:off x="727586" y="1786306"/>
            <a:ext cx="6041704" cy="106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57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34</a:t>
            </a:fld>
            <a:endParaRPr lang="es-MX" dirty="0">
              <a:latin typeface="Segoe UI Semilight" panose="020B0402040204020203" pitchFamily="34" charset="0"/>
              <a:cs typeface="Segoe UI Semilight" panose="020B0402040204020203" pitchFamily="34"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3725584277"/>
              </p:ext>
            </p:extLst>
          </p:nvPr>
        </p:nvGraphicFramePr>
        <p:xfrm>
          <a:off x="727587" y="1817428"/>
          <a:ext cx="8571374" cy="4251848"/>
        </p:xfrm>
        <a:graphic>
          <a:graphicData uri="http://schemas.openxmlformats.org/drawingml/2006/table">
            <a:tbl>
              <a:tblPr>
                <a:tableStyleId>{5C22544A-7EE6-4342-B048-85BDC9FD1C3A}</a:tableStyleId>
              </a:tblPr>
              <a:tblGrid>
                <a:gridCol w="6235188">
                  <a:extLst>
                    <a:ext uri="{9D8B030D-6E8A-4147-A177-3AD203B41FA5}">
                      <a16:colId xmlns:a16="http://schemas.microsoft.com/office/drawing/2014/main" val="20000"/>
                    </a:ext>
                  </a:extLst>
                </a:gridCol>
                <a:gridCol w="1196308">
                  <a:extLst>
                    <a:ext uri="{9D8B030D-6E8A-4147-A177-3AD203B41FA5}">
                      <a16:colId xmlns:a16="http://schemas.microsoft.com/office/drawing/2014/main" val="20001"/>
                    </a:ext>
                  </a:extLst>
                </a:gridCol>
                <a:gridCol w="1139878">
                  <a:extLst>
                    <a:ext uri="{9D8B030D-6E8A-4147-A177-3AD203B41FA5}">
                      <a16:colId xmlns:a16="http://schemas.microsoft.com/office/drawing/2014/main" val="20003"/>
                    </a:ext>
                  </a:extLst>
                </a:gridCol>
              </a:tblGrid>
              <a:tr h="246598">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CHAPTER XIV. The Office (continued)</a:t>
                      </a: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35052">
                <a:tc>
                  <a:txBody>
                    <a:bodyPr/>
                    <a:lstStyle/>
                    <a:p>
                      <a:pPr>
                        <a:lnSpc>
                          <a:spcPct val="107000"/>
                        </a:lnSpc>
                        <a:spcAft>
                          <a:spcPts val="0"/>
                        </a:spcAft>
                      </a:pPr>
                      <a:r>
                        <a:rPr lang="en-US" sz="1050" b="1"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5052">
                <a:tc>
                  <a:txBody>
                    <a:bodyPr/>
                    <a:lstStyle/>
                    <a:p>
                      <a:pPr>
                        <a:lnSpc>
                          <a:spcPct val="107000"/>
                        </a:lnSpc>
                        <a:spcAft>
                          <a:spcPts val="0"/>
                        </a:spcAft>
                      </a:pPr>
                      <a:r>
                        <a:rPr lang="es-MX" sz="1050" dirty="0">
                          <a:effectLst/>
                          <a:latin typeface="Segoe UI Semilight" panose="020B0402040204020203" pitchFamily="34" charset="0"/>
                          <a:ea typeface="Calibri" panose="020F0502020204030204" pitchFamily="34" charset="0"/>
                          <a:cs typeface="Segoe UI Semilight" panose="020B0402040204020203" pitchFamily="34" charset="0"/>
                        </a:rPr>
                        <a:t>I can express that I don’t understand in a conversation. / Puedo expresar que no entendí en una conversación.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2"/>
                  </a:ext>
                </a:extLst>
              </a:tr>
              <a:tr h="246598">
                <a:tc gridSpan="3">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b="1"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a:t>
                      </a:r>
                      <a:r>
                        <a:rPr lang="en-US" sz="1050" b="1" baseline="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 lectora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8000"/>
                      </a:schemeClr>
                    </a:solidFill>
                  </a:tcPr>
                </a:tc>
                <a:extLst>
                  <a:ext uri="{0D108BD9-81ED-4DB2-BD59-A6C34878D82A}">
                    <a16:rowId xmlns:a16="http://schemas.microsoft.com/office/drawing/2014/main" val="10013"/>
                  </a:ext>
                </a:extLst>
              </a:tr>
              <a:tr h="502578">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short texts on subjects of personal interest and supported by illustrations and pictures. / Puedo entender textos cortos acerca de temas de interes personal y con apoyo de ilustraciones e imagenes.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3"/>
                  </a:ext>
                </a:extLst>
              </a:tr>
              <a:tr h="335052">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fill</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out specific formats with the information required, for example a resumé. / Puedo completar formatos específicos con la Información solicitada, por ejemplo un curriculum vitae.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5052">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identify specific information in an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application form. / Puedo identificar información específica en una solicitud con un formato preestablecido.</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5"/>
                  </a:ext>
                </a:extLst>
              </a:tr>
              <a:tr h="335052">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find specific information presented in an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advertisement</a:t>
                      </a: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 / Puedo</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encontrar información específica en un anuncio.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6598">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0007"/>
                  </a:ext>
                </a:extLst>
              </a:tr>
              <a:tr h="246598">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use basic punctuation marks. / Puedo utilizar</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signos ortográficos básicos.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502578">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write</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about obligations using vocabulary, collocations and grammar structures related to the topic. / Puedo escribir acerca de obligaciones utilizando el vocabulario, </a:t>
                      </a:r>
                      <a:r>
                        <a:rPr lang="en-US" sz="1050" b="0" i="1" baseline="0" dirty="0">
                          <a:effectLst/>
                          <a:latin typeface="Segoe UI Semilight" panose="020B0402040204020203" pitchFamily="34" charset="0"/>
                          <a:ea typeface="Calibri" panose="020F0502020204030204" pitchFamily="34" charset="0"/>
                          <a:cs typeface="Segoe UI Semilight" panose="020B0402040204020203" pitchFamily="34" charset="0"/>
                        </a:rPr>
                        <a:t>collocations</a:t>
                      </a:r>
                      <a:r>
                        <a:rPr lang="en-US" sz="1050" b="0" i="0" baseline="0" dirty="0">
                          <a:effectLst/>
                          <a:latin typeface="Segoe UI Semilight" panose="020B0402040204020203" pitchFamily="34" charset="0"/>
                          <a:ea typeface="Calibri" panose="020F0502020204030204" pitchFamily="34" charset="0"/>
                          <a:cs typeface="Segoe UI Semilight" panose="020B0402040204020203" pitchFamily="34" charset="0"/>
                        </a:rPr>
                        <a:t> y estructuras gramaticales relacionadas al tema.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9"/>
                  </a:ext>
                </a:extLst>
              </a:tr>
              <a:tr h="335052">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fill out an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application form to apply for a job. / Puedo completar una solicitud para solicitar un empleo.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46598">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write an email with the information required. / Puedo escribir</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un correo con la Información solicitada.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1"/>
                  </a:ext>
                </a:extLst>
              </a:tr>
            </a:tbl>
          </a:graphicData>
        </a:graphic>
      </p:graphicFrame>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XIV</a:t>
            </a:r>
          </a:p>
        </p:txBody>
      </p:sp>
      <p:sp>
        <p:nvSpPr>
          <p:cNvPr id="15" name="Rectángulo 7">
            <a:extLst>
              <a:ext uri="{FF2B5EF4-FFF2-40B4-BE49-F238E27FC236}">
                <a16:creationId xmlns:a16="http://schemas.microsoft.com/office/drawing/2014/main" id="{F9EF77CA-DE5B-4C80-85E0-D3F4E0D3283F}"/>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CEDDC98B-19D3-43F7-92BD-CB149082AAD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5245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35</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93256994"/>
              </p:ext>
            </p:extLst>
          </p:nvPr>
        </p:nvGraphicFramePr>
        <p:xfrm>
          <a:off x="727587" y="2909119"/>
          <a:ext cx="8460659" cy="3686176"/>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52000">
                <a:tc gridSpan="3">
                  <a:txBody>
                    <a:bodyPr/>
                    <a:lstStyle/>
                    <a:p>
                      <a:pPr algn="ctr">
                        <a:lnSpc>
                          <a:spcPct val="107000"/>
                        </a:lnSpc>
                        <a:spcAft>
                          <a:spcPts val="0"/>
                        </a:spcAft>
                      </a:pPr>
                      <a:r>
                        <a:rPr lang="en-US" sz="1050" b="0" dirty="0">
                          <a:effectLst/>
                          <a:latin typeface="Segoe UI Semibold" panose="020B0702040204020203" pitchFamily="34" charset="0"/>
                          <a:ea typeface="Calibri" panose="020F0502020204030204" pitchFamily="34" charset="0"/>
                          <a:cs typeface="Segoe UI Semibold" panose="020B0702040204020203" pitchFamily="34" charset="0"/>
                        </a:rPr>
                        <a:t>CHAPTER XV. The Spectacular Now</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52000">
                <a:tc>
                  <a:txBody>
                    <a:bodyPr/>
                    <a:lstStyle/>
                    <a:p>
                      <a:pPr>
                        <a:lnSpc>
                          <a:spcPct val="107000"/>
                        </a:lnSpc>
                        <a:spcAft>
                          <a:spcPts val="0"/>
                        </a:spcAft>
                      </a:pPr>
                      <a:r>
                        <a:rPr lang="en-US"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a:t>
                      </a:r>
                      <a:r>
                        <a:rPr lang="en-US" sz="1050" b="0" baseline="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 oral</a:t>
                      </a:r>
                      <a:endPar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2000">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identify action</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s in the moment of speaking and ongoing actions. / Puedo identificar acciones en el momento de habla y acciones que están ocurriendo.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3"/>
                  </a:ext>
                </a:extLst>
              </a:tr>
              <a:tr h="252000">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listen to people discussing about the weather.</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 Puedo escuchar a otras personas hablar acerca del clima.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2000">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listen</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to people talk about indoor / outdoor activities. / Puedo escuchar a personas hablar acerca de actividades de esparcimiento.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5"/>
                  </a:ext>
                </a:extLst>
              </a:tr>
              <a:tr h="252000">
                <a:tc gridSpan="3">
                  <a:txBody>
                    <a:bodyPr/>
                    <a:lstStyle/>
                    <a:p>
                      <a:pPr>
                        <a:lnSpc>
                          <a:spcPct val="107000"/>
                        </a:lnSpc>
                        <a:spcAft>
                          <a:spcPts val="0"/>
                        </a:spcAft>
                      </a:pPr>
                      <a:r>
                        <a:rPr lang="en-US"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 oral</a:t>
                      </a:r>
                      <a:endPar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06"/>
                  </a:ext>
                </a:extLst>
              </a:tr>
              <a:tr h="252000">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describe</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actions in the moment of speaking and ongoing actions. / Puedo describir acciones en el momento de habla y acciones que están ocurriendo.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7"/>
                  </a:ext>
                </a:extLst>
              </a:tr>
              <a:tr h="252000">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describe specific</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aspects of my everyday life, for example indoor and outdoor activities. / Puedo describir aspectos de mi vida cotidiana, por ejemplo actividades cerradas o al aire libre.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52000">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use</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imperatives to give advice. / Puedo utilizar imperativos para dar consejos.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9"/>
                  </a:ext>
                </a:extLst>
              </a:tr>
              <a:tr h="252000">
                <a:tc gridSpan="3">
                  <a:txBody>
                    <a:bodyPr/>
                    <a:lstStyle/>
                    <a:p>
                      <a:pPr>
                        <a:lnSpc>
                          <a:spcPct val="107000"/>
                        </a:lnSpc>
                        <a:spcAft>
                          <a:spcPts val="0"/>
                        </a:spcAft>
                      </a:pPr>
                      <a:r>
                        <a:rPr lang="en-US"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 Estrategias</a:t>
                      </a:r>
                      <a:endParaRPr lang="en-GB"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just">
                        <a:lnSpc>
                          <a:spcPct val="107000"/>
                        </a:lnSpc>
                        <a:spcAft>
                          <a:spcPts val="0"/>
                        </a:spcAft>
                      </a:pPr>
                      <a:endParaRPr lang="en-GB" sz="1050" b="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pPr algn="just">
                        <a:lnSpc>
                          <a:spcPct val="107000"/>
                        </a:lnSpc>
                        <a:spcAft>
                          <a:spcPts val="0"/>
                        </a:spcAft>
                      </a:pP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10"/>
                  </a:ext>
                </a:extLst>
              </a:tr>
              <a:tr h="252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take part in a simple conversation about familiar topics. / Puedo participar en una conversación simple acerca de temas comúnes.</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1"/>
                  </a:ext>
                </a:extLst>
              </a:tr>
              <a:tr h="252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give advice</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to other people using different phrases. / Puedo dar consejos a otras personas utilizando diferentes frases.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bl>
          </a:graphicData>
        </a:graphic>
      </p:graphicFrame>
      <p:sp>
        <p:nvSpPr>
          <p:cNvPr id="15" name="Rectángulo 7">
            <a:extLst>
              <a:ext uri="{FF2B5EF4-FFF2-40B4-BE49-F238E27FC236}">
                <a16:creationId xmlns:a16="http://schemas.microsoft.com/office/drawing/2014/main" id="{C6293CC2-D409-43F5-9EAD-C7E879691446}"/>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60B1CC0D-0272-41F2-AFBD-EB5942379D5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XV</a:t>
            </a:r>
          </a:p>
        </p:txBody>
      </p:sp>
      <p:sp>
        <p:nvSpPr>
          <p:cNvPr id="14" name="Rectángulo 72">
            <a:extLst>
              <a:ext uri="{FF2B5EF4-FFF2-40B4-BE49-F238E27FC236}">
                <a16:creationId xmlns:a16="http://schemas.microsoft.com/office/drawing/2014/main" id="{58A952F8-1BEA-4278-9C11-B88EAE8FF87C}"/>
              </a:ext>
            </a:extLst>
          </p:cNvPr>
          <p:cNvSpPr/>
          <p:nvPr/>
        </p:nvSpPr>
        <p:spPr>
          <a:xfrm>
            <a:off x="6769290" y="1958266"/>
            <a:ext cx="2451844"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In Chapter XV, you’ll learn about indoor and outdoor activities, how to talk about actions happening at the moment of speaking and giving advice. </a:t>
            </a:r>
          </a:p>
        </p:txBody>
      </p:sp>
      <p:pic>
        <p:nvPicPr>
          <p:cNvPr id="17" name="Picture 2" descr="https://images.unsplash.com/photo-1554738744-6ef046ba98c1?ixlib=rb-1.2.1&amp;ixid=eyJhcHBfaWQiOjEyMDd9&amp;w=1000&amp;q=80"/>
          <p:cNvPicPr>
            <a:picLocks noChangeAspect="1" noChangeArrowheads="1"/>
          </p:cNvPicPr>
          <p:nvPr/>
        </p:nvPicPr>
        <p:blipFill rotWithShape="1">
          <a:blip r:embed="rId6">
            <a:extLst>
              <a:ext uri="{28A0092B-C50C-407E-A947-70E740481C1C}">
                <a14:useLocalDpi xmlns:a14="http://schemas.microsoft.com/office/drawing/2010/main" val="0"/>
              </a:ext>
            </a:extLst>
          </a:blip>
          <a:srcRect t="65633" b="22466"/>
          <a:stretch/>
        </p:blipFill>
        <p:spPr bwMode="auto">
          <a:xfrm>
            <a:off x="727586" y="1789009"/>
            <a:ext cx="6041704" cy="107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1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36</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85561886"/>
              </p:ext>
            </p:extLst>
          </p:nvPr>
        </p:nvGraphicFramePr>
        <p:xfrm>
          <a:off x="727587" y="1809190"/>
          <a:ext cx="8460659" cy="2347088"/>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52000">
                <a:tc gridSpan="3">
                  <a:txBody>
                    <a:bodyPr/>
                    <a:lstStyle/>
                    <a:p>
                      <a:pPr algn="ctr">
                        <a:lnSpc>
                          <a:spcPct val="107000"/>
                        </a:lnSpc>
                        <a:spcAft>
                          <a:spcPts val="0"/>
                        </a:spcAft>
                      </a:pPr>
                      <a:r>
                        <a:rPr lang="en-US" sz="1050" b="0" dirty="0">
                          <a:effectLst/>
                          <a:latin typeface="Segoe UI Semibold" panose="020B0702040204020203" pitchFamily="34" charset="0"/>
                          <a:ea typeface="Calibri" panose="020F0502020204030204" pitchFamily="34" charset="0"/>
                          <a:cs typeface="Segoe UI Semibold" panose="020B0702040204020203" pitchFamily="34" charset="0"/>
                        </a:rPr>
                        <a:t>CHAPTER XV. The Spectacular Now (continued)</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52000">
                <a:tc>
                  <a:txBody>
                    <a:bodyPr/>
                    <a:lstStyle/>
                    <a:p>
                      <a:pPr>
                        <a:lnSpc>
                          <a:spcPct val="107000"/>
                        </a:lnSpc>
                        <a:spcAft>
                          <a:spcPts val="0"/>
                        </a:spcAft>
                      </a:pPr>
                      <a:r>
                        <a:rPr lang="en-US"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a:t>
                      </a:r>
                      <a:r>
                        <a:rPr lang="en-US" sz="1050" b="0" baseline="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 lectora</a:t>
                      </a:r>
                      <a:endParaRPr lang="en-GB"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the general content of an article. / Puedo entender el contenido general</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en un artículo.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3"/>
                  </a:ext>
                </a:extLst>
              </a:tr>
              <a:tr h="25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identify specific information in an article. / Puedo entender Información específica en un artículo.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2000">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9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9000"/>
                      </a:schemeClr>
                    </a:solidFill>
                  </a:tcPr>
                </a:tc>
                <a:extLst>
                  <a:ext uri="{0D108BD9-81ED-4DB2-BD59-A6C34878D82A}">
                    <a16:rowId xmlns:a16="http://schemas.microsoft.com/office/drawing/2014/main" val="10007"/>
                  </a:ext>
                </a:extLst>
              </a:tr>
              <a:tr h="25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write</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my opinion to discuss about familiar topics, for example my favorite type of weather. / Puedo escribir mi opinión acerca de temas comúnes, por ejemplo mi tipo favorito de clima.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5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n write simple sentences to describe what people are doing at the moment of speaking. / Puedo escribir oraciones simples para describer lo que la gente está hacienda al momento de habla.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9"/>
                  </a:ext>
                </a:extLst>
              </a:tr>
              <a:tr h="25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write a short text comparing two pictures:</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the environment and what people are doing. / Puedo escribir un texto corto para comparer dos imágenes: el contexto y lo que la gente está haciendo.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sp>
        <p:nvSpPr>
          <p:cNvPr id="15" name="Rectángulo 7">
            <a:extLst>
              <a:ext uri="{FF2B5EF4-FFF2-40B4-BE49-F238E27FC236}">
                <a16:creationId xmlns:a16="http://schemas.microsoft.com/office/drawing/2014/main" id="{AEB728D4-F522-4D4C-A433-4E918873BC9F}"/>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11C2156B-5D1D-4AAE-8726-40EB7026BFDF}"/>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XV</a:t>
            </a:r>
          </a:p>
        </p:txBody>
      </p:sp>
    </p:spTree>
    <p:extLst>
      <p:ext uri="{BB962C8B-B14F-4D97-AF65-F5344CB8AC3E}">
        <p14:creationId xmlns:p14="http://schemas.microsoft.com/office/powerpoint/2010/main" val="412376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37</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65368389"/>
              </p:ext>
            </p:extLst>
          </p:nvPr>
        </p:nvGraphicFramePr>
        <p:xfrm>
          <a:off x="727587" y="2922373"/>
          <a:ext cx="8460659" cy="3606814"/>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46443">
                <a:tc gridSpan="3">
                  <a:txBody>
                    <a:bodyPr/>
                    <a:lstStyle/>
                    <a:p>
                      <a:pPr algn="ctr">
                        <a:lnSpc>
                          <a:spcPct val="107000"/>
                        </a:lnSpc>
                        <a:spcAft>
                          <a:spcPts val="0"/>
                        </a:spcAft>
                      </a:pPr>
                      <a:r>
                        <a:rPr lang="en-US" sz="1050" b="0" dirty="0">
                          <a:effectLst/>
                          <a:latin typeface="Segoe UI Semibold" panose="020B0702040204020203" pitchFamily="34" charset="0"/>
                          <a:ea typeface="Calibri" panose="020F0502020204030204" pitchFamily="34" charset="0"/>
                          <a:cs typeface="Segoe UI Semibold" panose="020B0702040204020203" pitchFamily="34" charset="0"/>
                        </a:rPr>
                        <a:t>CHAPTER XVI. Into the Wild</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11425">
                <a:tc>
                  <a:txBody>
                    <a:bodyPr/>
                    <a:lstStyle/>
                    <a:p>
                      <a:pPr>
                        <a:lnSpc>
                          <a:spcPct val="107000"/>
                        </a:lnSpc>
                        <a:spcAft>
                          <a:spcPts val="0"/>
                        </a:spcAft>
                      </a:pPr>
                      <a:r>
                        <a:rPr lang="en-US"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a:t>
                      </a:r>
                      <a:r>
                        <a:rPr lang="en-US" sz="1050" b="0" baseline="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 oral</a:t>
                      </a:r>
                      <a:endPar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23125">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identify</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concrete information, for example places and times. / Puedo entender información concreta, por ejemplo lugares y hora.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3"/>
                  </a:ext>
                </a:extLst>
              </a:tr>
              <a:tr h="311425">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identify</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important information in a conversation. / Puedo identificar información importante en una conversación.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1425">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identify elements</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of cohesion in a conversation. / Puedo identificar elementos de cohesion en una conversación.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5"/>
                  </a:ext>
                </a:extLst>
              </a:tr>
              <a:tr h="246443">
                <a:tc gridSpan="3">
                  <a:txBody>
                    <a:bodyPr/>
                    <a:lstStyle/>
                    <a:p>
                      <a:pPr>
                        <a:lnSpc>
                          <a:spcPct val="107000"/>
                        </a:lnSpc>
                        <a:spcAft>
                          <a:spcPts val="0"/>
                        </a:spcAft>
                      </a:pPr>
                      <a:r>
                        <a:rPr lang="en-US"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 oral</a:t>
                      </a:r>
                      <a:endPar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06"/>
                  </a:ext>
                </a:extLst>
              </a:tr>
              <a:tr h="311425">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use specific</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vocabulary to express time. / Puedo usar vocabulario específico para expresar tiempo.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7"/>
                  </a:ext>
                </a:extLst>
              </a:tr>
              <a:tr h="246443">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discuss about sightseeing activities. / Puedo hablar acerca de actividades de recreamiento.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46443">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talk about travel</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and services. / Puedo hablar acerca de viajes y servicios.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9"/>
                  </a:ext>
                </a:extLst>
              </a:tr>
              <a:tr h="311425">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discuss about the best ways of travelling to a place. / Puedo hablar acerca de las mejores maneras de viajar a un lugar.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00985">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talk about actions happening in the past. / Puedo hablar de acciones que ocurren en el pasado. </a:t>
                      </a:r>
                      <a:endParaRPr lang="en-GB" sz="1050" b="0" i="1"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1"/>
                  </a:ext>
                </a:extLst>
              </a:tr>
              <a:tr h="311425">
                <a:tc>
                  <a:txBody>
                    <a:bodyPr/>
                    <a:lstStyle/>
                    <a:p>
                      <a:pPr>
                        <a:lnSpc>
                          <a:spcPct val="107000"/>
                        </a:lnSpc>
                        <a:spcAft>
                          <a:spcPts val="0"/>
                        </a:spcAft>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give specific information about</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my hometown. / Puedo proveer información específica acerca de mi ciudad natal.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bl>
          </a:graphicData>
        </a:graphic>
      </p:graphicFrame>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XVI</a:t>
            </a:r>
          </a:p>
        </p:txBody>
      </p:sp>
      <p:sp>
        <p:nvSpPr>
          <p:cNvPr id="15" name="Rectángulo 7">
            <a:extLst>
              <a:ext uri="{FF2B5EF4-FFF2-40B4-BE49-F238E27FC236}">
                <a16:creationId xmlns:a16="http://schemas.microsoft.com/office/drawing/2014/main" id="{AC75F4AC-0559-40CC-9188-D28618374634}"/>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FC75AEC8-CFB8-4751-8BA7-84140E688AE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2" name="Rectángulo 72">
            <a:extLst>
              <a:ext uri="{FF2B5EF4-FFF2-40B4-BE49-F238E27FC236}">
                <a16:creationId xmlns:a16="http://schemas.microsoft.com/office/drawing/2014/main" id="{7D94ADF3-8D69-40A3-A9E3-FF44D3D5AE6B}"/>
              </a:ext>
            </a:extLst>
          </p:cNvPr>
          <p:cNvSpPr/>
          <p:nvPr/>
        </p:nvSpPr>
        <p:spPr>
          <a:xfrm>
            <a:off x="6769290" y="1958266"/>
            <a:ext cx="2451844"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You’ll learn about nature, sightseeing activities, modes of transportation and to use the past simple.  You have to tell Hanna about your city: all she needs to know to have a good time there. </a:t>
            </a:r>
          </a:p>
        </p:txBody>
      </p:sp>
      <p:pic>
        <p:nvPicPr>
          <p:cNvPr id="14" name="Picture 2" descr="Resultado de imagen para healthy nature"/>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80000"/>
                    </a14:imgEffect>
                  </a14:imgLayer>
                </a14:imgProps>
              </a:ext>
              <a:ext uri="{28A0092B-C50C-407E-A947-70E740481C1C}">
                <a14:useLocalDpi xmlns:a14="http://schemas.microsoft.com/office/drawing/2010/main" val="0"/>
              </a:ext>
            </a:extLst>
          </a:blip>
          <a:srcRect l="402" t="51268" r="-402" b="25178"/>
          <a:stretch/>
        </p:blipFill>
        <p:spPr bwMode="auto">
          <a:xfrm>
            <a:off x="727587" y="1789303"/>
            <a:ext cx="6041703" cy="106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9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38</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051185142"/>
              </p:ext>
            </p:extLst>
          </p:nvPr>
        </p:nvGraphicFramePr>
        <p:xfrm>
          <a:off x="727587" y="1809190"/>
          <a:ext cx="8460659" cy="4092772"/>
        </p:xfrm>
        <a:graphic>
          <a:graphicData uri="http://schemas.openxmlformats.org/drawingml/2006/table">
            <a:tbl>
              <a:tblPr>
                <a:tableStyleId>{5C22544A-7EE6-4342-B048-85BDC9FD1C3A}</a:tableStyleId>
              </a:tblPr>
              <a:tblGrid>
                <a:gridCol w="6027440">
                  <a:extLst>
                    <a:ext uri="{9D8B030D-6E8A-4147-A177-3AD203B41FA5}">
                      <a16:colId xmlns:a16="http://schemas.microsoft.com/office/drawing/2014/main" val="20000"/>
                    </a:ext>
                  </a:extLst>
                </a:gridCol>
                <a:gridCol w="1195776">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52000">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CHAPTER XVI. Into the Wild </a:t>
                      </a:r>
                      <a:r>
                        <a:rPr lang="en-US" sz="1050" b="0" dirty="0">
                          <a:effectLst/>
                          <a:latin typeface="Segoe UI Semibold" panose="020B0702040204020203" pitchFamily="34" charset="0"/>
                          <a:ea typeface="Calibri" panose="020F0502020204030204" pitchFamily="34" charset="0"/>
                          <a:cs typeface="Segoe UI Semibold" panose="020B0702040204020203" pitchFamily="34" charset="0"/>
                        </a:rPr>
                        <a:t>(continued)</a:t>
                      </a:r>
                      <a:endParaRPr lang="en-US" sz="1050" b="1"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s-MX"/>
                    </a:p>
                  </a:txBody>
                  <a:tcPr/>
                </a:tc>
                <a:tc hMerge="1">
                  <a:txBody>
                    <a:bodyPr/>
                    <a:lstStyle/>
                    <a:p>
                      <a:endParaRPr lang="en-GB"/>
                    </a:p>
                  </a:txBody>
                  <a:tcPr/>
                </a:tc>
                <a:extLst>
                  <a:ext uri="{0D108BD9-81ED-4DB2-BD59-A6C34878D82A}">
                    <a16:rowId xmlns:a16="http://schemas.microsoft.com/office/drawing/2014/main" val="10000"/>
                  </a:ext>
                </a:extLst>
              </a:tr>
              <a:tr h="8559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 Estrategias</a:t>
                      </a:r>
                      <a:endParaRPr lang="en-GB"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6794">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use liking</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words like “first” to create complex sentences in a text or in a conversation. / Puedo utilizer conectores como “first” para crear oraciones complejas en un texto o en una conversación. </a:t>
                      </a: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2"/>
                  </a:ext>
                </a:extLst>
              </a:tr>
              <a:tr h="171196">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b="0" dirty="0">
                          <a:effectLst/>
                          <a:latin typeface="Segoe UI Semilight" panose="020B0402040204020203" pitchFamily="34" charset="0"/>
                          <a:ea typeface="Calibri" panose="020F0502020204030204" pitchFamily="34" charset="0"/>
                          <a:cs typeface="Segoe UI Semilight" panose="020B0402040204020203" pitchFamily="34" charset="0"/>
                        </a:rPr>
                        <a:t>I can use idioms related to travel and transportation.</a:t>
                      </a:r>
                      <a:r>
                        <a:rPr lang="en-US" sz="1050" b="0" baseline="0" dirty="0">
                          <a:effectLst/>
                          <a:latin typeface="Segoe UI Semilight" panose="020B0402040204020203" pitchFamily="34" charset="0"/>
                          <a:ea typeface="Calibri" panose="020F0502020204030204" pitchFamily="34" charset="0"/>
                          <a:cs typeface="Segoe UI Semilight" panose="020B0402040204020203" pitchFamily="34" charset="0"/>
                        </a:rPr>
                        <a:t> / Puedo utilizer </a:t>
                      </a:r>
                      <a:r>
                        <a:rPr lang="en-US" sz="1050" b="0" i="1" baseline="0" dirty="0">
                          <a:effectLst/>
                          <a:latin typeface="Segoe UI Semilight" panose="020B0402040204020203" pitchFamily="34" charset="0"/>
                          <a:ea typeface="Calibri" panose="020F0502020204030204" pitchFamily="34" charset="0"/>
                          <a:cs typeface="Segoe UI Semilight" panose="020B0402040204020203" pitchFamily="34" charset="0"/>
                        </a:rPr>
                        <a:t>idioms</a:t>
                      </a:r>
                      <a:r>
                        <a:rPr lang="en-US" sz="1050" b="0" i="0" baseline="0" dirty="0">
                          <a:effectLst/>
                          <a:latin typeface="Segoe UI Semilight" panose="020B0402040204020203" pitchFamily="34" charset="0"/>
                          <a:ea typeface="Calibri" panose="020F0502020204030204" pitchFamily="34" charset="0"/>
                          <a:cs typeface="Segoe UI Semilight" panose="020B0402040204020203" pitchFamily="34" charset="0"/>
                        </a:rPr>
                        <a:t> relacionados a viajes y transporte.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95715">
                <a:tc gridSpan="3">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b="1"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a:t>
                      </a:r>
                      <a:r>
                        <a:rPr lang="en-US" sz="1050" b="1" baseline="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 Comprensión lectora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s-MX" sz="105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pPr algn="ctr">
                        <a:lnSpc>
                          <a:spcPct val="107000"/>
                        </a:lnSpc>
                        <a:spcAft>
                          <a:spcPts val="0"/>
                        </a:spcAft>
                      </a:pP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14"/>
                  </a:ext>
                </a:extLst>
              </a:tr>
              <a:tr h="25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identify specific information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in a text. / Puedo identificar Información específica en un texto.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a simple text</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describing actions that take place in the past. / Puedo entender un texto simple describiendo acciones que toman lugar en el pasado.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4"/>
                  </a:ext>
                </a:extLst>
              </a:tr>
              <a:tr h="25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get an idea of the</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content of a text. / Puedo obtener una idea del contenido de un texto. </a:t>
                      </a: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5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identify specific information in a brochure. / Puedo identificar información específica en un folleto.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6"/>
                  </a:ext>
                </a:extLst>
              </a:tr>
              <a:tr h="274457">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s-MX"/>
                    </a:p>
                  </a:txBody>
                  <a:tcPr/>
                </a:tc>
                <a:tc hMerge="1">
                  <a:txBody>
                    <a:bodyPr/>
                    <a:lstStyle/>
                    <a:p>
                      <a:endParaRPr lang="en-GB" dirty="0"/>
                    </a:p>
                  </a:txBody>
                  <a:tcPr/>
                </a:tc>
                <a:extLst>
                  <a:ext uri="{0D108BD9-81ED-4DB2-BD59-A6C34878D82A}">
                    <a16:rowId xmlns:a16="http://schemas.microsoft.com/office/drawing/2014/main" val="10007"/>
                  </a:ext>
                </a:extLst>
              </a:tr>
              <a:tr h="25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write</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 text describing actions in the past using vocabulary to express time. / Puedo escribir un texto describiendo acciones en el pasado utilizando vocabulario para expresar tiempo.</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8"/>
                  </a:ext>
                </a:extLst>
              </a:tr>
              <a:tr h="252000">
                <a:tc>
                  <a:txBody>
                    <a:bodyPr/>
                    <a:lstStyle/>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a:t>
                      </a:r>
                      <a:r>
                        <a:rPr lang="en-US" sz="1050" baseline="0" dirty="0">
                          <a:effectLst/>
                          <a:latin typeface="Segoe UI Semilight" panose="020B0402040204020203" pitchFamily="34" charset="0"/>
                          <a:ea typeface="Calibri" panose="020F0502020204030204" pitchFamily="34" charset="0"/>
                          <a:cs typeface="Segoe UI Semilight" panose="020B0402040204020203" pitchFamily="34" charset="0"/>
                        </a:rPr>
                        <a:t> write a short biography about people by describing actions in the past. / Puedo escribir una biografía corta acerca de personas utilizando acciones en el pasado.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52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can write a short description of a place mentioning its basic geographic characteristics and leisure activities you can do there. / Puedo escribir una descripción corta de un lugar mencionando sus características geográficas básicas y actividades de esparcimiento que se pueden realizar.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0"/>
                  </a:ext>
                </a:extLst>
              </a:tr>
            </a:tbl>
          </a:graphicData>
        </a:graphic>
      </p:graphicFrame>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Chapter XVI</a:t>
            </a:r>
          </a:p>
        </p:txBody>
      </p:sp>
      <p:sp>
        <p:nvSpPr>
          <p:cNvPr id="15" name="Rectángulo 7">
            <a:extLst>
              <a:ext uri="{FF2B5EF4-FFF2-40B4-BE49-F238E27FC236}">
                <a16:creationId xmlns:a16="http://schemas.microsoft.com/office/drawing/2014/main" id="{0C90B9A2-7D22-47E3-B865-4A7B84CE8FD6}"/>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0DB21D9B-7BCE-43AD-8899-80B57AD967C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24870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39</a:t>
            </a:fld>
            <a:endParaRPr lang="es-MX" dirty="0">
              <a:latin typeface="Segoe UI Semilight" panose="020B0402040204020203" pitchFamily="34" charset="0"/>
              <a:cs typeface="Segoe UI Semilight" panose="020B0402040204020203" pitchFamily="34"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3803032327"/>
              </p:ext>
            </p:extLst>
          </p:nvPr>
        </p:nvGraphicFramePr>
        <p:xfrm>
          <a:off x="722670" y="2719277"/>
          <a:ext cx="8460659" cy="3215097"/>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54583">
                <a:tc gridSpan="3">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BOOK II. “Linda in Real Life”</a:t>
                      </a: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80086">
                <a:tc gridSpan="3">
                  <a:txBody>
                    <a:bodyPr/>
                    <a:lstStyle/>
                    <a:p>
                      <a:pPr algn="ct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My other competences / Mis</a:t>
                      </a:r>
                      <a:r>
                        <a:rPr lang="en-US" sz="1050" baseline="0" dirty="0">
                          <a:effectLst/>
                          <a:latin typeface="Segoe UI Semilight" panose="020B0402040204020203" pitchFamily="34" charset="0"/>
                          <a:cs typeface="Segoe UI Semilight" panose="020B0402040204020203" pitchFamily="34" charset="0"/>
                        </a:rPr>
                        <a:t> otras competencias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1"/>
                  </a:ext>
                </a:extLst>
              </a:tr>
              <a:tr h="246497">
                <a:tc>
                  <a:txBody>
                    <a:bodyPr/>
                    <a:lstStyle/>
                    <a:p>
                      <a:pPr>
                        <a:lnSpc>
                          <a:spcPct val="107000"/>
                        </a:lnSpc>
                        <a:spcAft>
                          <a:spcPts val="0"/>
                        </a:spcAft>
                      </a:pPr>
                      <a:r>
                        <a:rPr lang="en-US" sz="1050" dirty="0">
                          <a:solidFill>
                            <a:srgbClr val="572F82"/>
                          </a:solidFill>
                          <a:effectLst/>
                          <a:latin typeface="Segoe UI Semibold" panose="020B0702040204020203" pitchFamily="34" charset="0"/>
                          <a:cs typeface="Segoe UI Semibold" panose="020B0702040204020203" pitchFamily="34" charset="0"/>
                        </a:rPr>
                        <a:t>Listening / Comprensión Oral …</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2"/>
                  </a:ext>
                </a:extLst>
              </a:tr>
              <a:tr h="246497">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4878">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4"/>
                  </a:ext>
                </a:extLst>
              </a:tr>
              <a:tr h="164878">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37024">
                <a:tc gridSpan="3">
                  <a:txBody>
                    <a:bodyPr/>
                    <a:lstStyle/>
                    <a:p>
                      <a:pPr>
                        <a:lnSpc>
                          <a:spcPct val="107000"/>
                        </a:lnSpc>
                        <a:spcAft>
                          <a:spcPts val="0"/>
                        </a:spcAft>
                      </a:pPr>
                      <a:r>
                        <a:rPr lang="en-US" sz="1050" dirty="0">
                          <a:solidFill>
                            <a:srgbClr val="847DB8"/>
                          </a:solidFill>
                          <a:effectLst/>
                          <a:latin typeface="Segoe UI Semibold" panose="020B0702040204020203" pitchFamily="34" charset="0"/>
                          <a:cs typeface="Segoe UI Semibold" panose="020B0702040204020203" pitchFamily="34" charset="0"/>
                        </a:rPr>
                        <a:t>Speaking / Producción Oral ….</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5"/>
                  </a:ext>
                </a:extLst>
              </a:tr>
              <a:tr h="246497">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71196">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7"/>
                  </a:ext>
                </a:extLst>
              </a:tr>
              <a:tr h="171196">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12" name="TextBox 10"/>
          <p:cNvSpPr txBox="1"/>
          <p:nvPr/>
        </p:nvSpPr>
        <p:spPr>
          <a:xfrm>
            <a:off x="607831" y="919093"/>
            <a:ext cx="8021844"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Other Learning Competences</a:t>
            </a:r>
          </a:p>
        </p:txBody>
      </p:sp>
      <p:sp>
        <p:nvSpPr>
          <p:cNvPr id="17" name="Rectángulo 7">
            <a:extLst>
              <a:ext uri="{FF2B5EF4-FFF2-40B4-BE49-F238E27FC236}">
                <a16:creationId xmlns:a16="http://schemas.microsoft.com/office/drawing/2014/main" id="{A24E9FCC-72BA-4C3D-93BD-D98E5D6BA541}"/>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127D84F2-82BA-4985-B1B6-CF27EBCDFC07}"/>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4" name="Rectangle 20"/>
          <p:cNvSpPr/>
          <p:nvPr/>
        </p:nvSpPr>
        <p:spPr>
          <a:xfrm>
            <a:off x="624306" y="1740223"/>
            <a:ext cx="4100093" cy="734432"/>
          </a:xfrm>
          <a:prstGeom prst="rect">
            <a:avLst/>
          </a:prstGeom>
        </p:spPr>
        <p:txBody>
          <a:bodyPr wrap="square">
            <a:spAutoFit/>
          </a:bodyPr>
          <a:lstStyle/>
          <a:p>
            <a:pPr algn="just">
              <a:lnSpc>
                <a:spcPct val="107000"/>
              </a:lnSpc>
              <a:spcAft>
                <a:spcPts val="800"/>
              </a:spcAft>
            </a:pPr>
            <a:r>
              <a:rPr lang="en-GB" sz="1300" dirty="0">
                <a:solidFill>
                  <a:srgbClr val="000000"/>
                </a:solidFill>
                <a:latin typeface="Segoe UI Semilight" panose="020B0402040204020203" pitchFamily="34" charset="0"/>
                <a:ea typeface="Calibri" panose="020F0502020204030204" pitchFamily="34" charset="0"/>
                <a:cs typeface="Segoe UI Semilight" panose="020B0402040204020203" pitchFamily="34" charset="0"/>
              </a:rPr>
              <a:t>My Digital Language Portfolio isn’t limited to your work from the course; you can include other competences  you have acquired outside of UdeG Virtual. </a:t>
            </a:r>
            <a:endParaRPr lang="en-GB" sz="1300" dirty="0">
              <a:effectLst/>
              <a:latin typeface="Segoe UI Semilight" panose="020B0402040204020203" pitchFamily="34" charset="0"/>
              <a:ea typeface="Calibri" panose="020F0502020204030204" pitchFamily="34" charset="0"/>
              <a:cs typeface="Segoe UI Semilight" panose="020B0402040204020203" pitchFamily="34" charset="0"/>
            </a:endParaRPr>
          </a:p>
        </p:txBody>
      </p:sp>
      <p:sp>
        <p:nvSpPr>
          <p:cNvPr id="15" name="Rectangle 1">
            <a:extLst>
              <a:ext uri="{FF2B5EF4-FFF2-40B4-BE49-F238E27FC236}">
                <a16:creationId xmlns:a16="http://schemas.microsoft.com/office/drawing/2014/main" id="{3A8E612E-0805-4EB3-9C21-AE00F65B17D1}"/>
              </a:ext>
            </a:extLst>
          </p:cNvPr>
          <p:cNvSpPr/>
          <p:nvPr/>
        </p:nvSpPr>
        <p:spPr>
          <a:xfrm>
            <a:off x="4961939" y="1725295"/>
            <a:ext cx="4221390" cy="724622"/>
          </a:xfrm>
          <a:prstGeom prst="rect">
            <a:avLst/>
          </a:prstGeom>
        </p:spPr>
        <p:txBody>
          <a:bodyPr wrap="square">
            <a:spAutoFit/>
          </a:bodyPr>
          <a:lstStyle/>
          <a:p>
            <a:pPr algn="just">
              <a:lnSpc>
                <a:spcPct val="107000"/>
              </a:lnSpc>
              <a:spcAft>
                <a:spcPts val="800"/>
              </a:spcAft>
            </a:pPr>
            <a:r>
              <a:rPr lang="es-MX" sz="1280" dirty="0">
                <a:solidFill>
                  <a:srgbClr val="000000"/>
                </a:solidFill>
                <a:latin typeface="Segoe UI Semilight" panose="020B0402040204020203" pitchFamily="34" charset="0"/>
                <a:ea typeface="Calibri" panose="020F0502020204030204" pitchFamily="34" charset="0"/>
                <a:cs typeface="Segoe UI Semilight" panose="020B0402040204020203" pitchFamily="34" charset="0"/>
              </a:rPr>
              <a:t>Mi portafolio digital de las lenguas no se limita a tu trabajo del curso; puedes incluir otras competencias que has adquirido fuera de UdeG Virtual.   </a:t>
            </a:r>
            <a:endParaRPr lang="en-GB" sz="1280" dirty="0">
              <a:effectLst/>
              <a:latin typeface="Segoe UI Semilight" panose="020B0402040204020203" pitchFamily="34" charset="0"/>
              <a:ea typeface="Calibri" panose="020F0502020204030204" pitchFamily="34" charset="0"/>
              <a:cs typeface="Segoe UI Semilight" panose="020B0402040204020203" pitchFamily="34" charset="0"/>
            </a:endParaRPr>
          </a:p>
        </p:txBody>
      </p:sp>
    </p:spTree>
    <p:extLst>
      <p:ext uri="{BB962C8B-B14F-4D97-AF65-F5344CB8AC3E}">
        <p14:creationId xmlns:p14="http://schemas.microsoft.com/office/powerpoint/2010/main" val="128797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6" name="TextBox 10"/>
          <p:cNvSpPr txBox="1"/>
          <p:nvPr/>
        </p:nvSpPr>
        <p:spPr>
          <a:xfrm>
            <a:off x="673221" y="1247056"/>
            <a:ext cx="9336060" cy="1415772"/>
          </a:xfrm>
          <a:prstGeom prst="rect">
            <a:avLst/>
          </a:prstGeom>
          <a:noFill/>
        </p:spPr>
        <p:txBody>
          <a:bodyPr wrap="square" rtlCol="0">
            <a:spAutoFit/>
          </a:bodyPr>
          <a:lstStyle/>
          <a:p>
            <a:r>
              <a:rPr lang="en-US" sz="4400" b="1" dirty="0">
                <a:solidFill>
                  <a:schemeClr val="tx1">
                    <a:lumMod val="85000"/>
                    <a:lumOff val="15000"/>
                  </a:schemeClr>
                </a:solidFill>
                <a:latin typeface="Segoe UI Semibold" panose="020B0702040204020203" pitchFamily="34" charset="0"/>
                <a:cs typeface="Segoe UI Semibold" panose="020B0702040204020203" pitchFamily="34" charset="0"/>
              </a:rPr>
              <a:t>Section 1</a:t>
            </a:r>
          </a:p>
          <a:p>
            <a:r>
              <a:rPr lang="en-US" sz="4000" dirty="0">
                <a:solidFill>
                  <a:srgbClr val="804B83"/>
                </a:solidFill>
                <a:latin typeface="Segoe UI" panose="020B0502040204020203" pitchFamily="34" charset="0"/>
                <a:cs typeface="Segoe UI" panose="020B0502040204020203" pitchFamily="34" charset="0"/>
              </a:rPr>
              <a:t>Introduction to My Portfolio</a:t>
            </a:r>
          </a:p>
        </p:txBody>
      </p:sp>
      <p:grpSp>
        <p:nvGrpSpPr>
          <p:cNvPr id="42" name="Group 41"/>
          <p:cNvGrpSpPr/>
          <p:nvPr/>
        </p:nvGrpSpPr>
        <p:grpSpPr>
          <a:xfrm>
            <a:off x="796453" y="2696307"/>
            <a:ext cx="8320964" cy="3549117"/>
            <a:chOff x="68949" y="2653579"/>
            <a:chExt cx="9843110" cy="4238622"/>
          </a:xfrm>
        </p:grpSpPr>
        <p:sp>
          <p:nvSpPr>
            <p:cNvPr id="48" name="Rectangle 5"/>
            <p:cNvSpPr/>
            <p:nvPr/>
          </p:nvSpPr>
          <p:spPr>
            <a:xfrm>
              <a:off x="68949" y="4761112"/>
              <a:ext cx="1893452" cy="2105467"/>
            </a:xfrm>
            <a:prstGeom prst="rect">
              <a:avLst/>
            </a:prstGeom>
            <a:solidFill>
              <a:srgbClr val="552D81">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0" name="Rectangle 5"/>
            <p:cNvSpPr/>
            <p:nvPr/>
          </p:nvSpPr>
          <p:spPr>
            <a:xfrm>
              <a:off x="2026406" y="2654693"/>
              <a:ext cx="1912133" cy="2037665"/>
            </a:xfrm>
            <a:prstGeom prst="rect">
              <a:avLst/>
            </a:prstGeom>
            <a:gradFill>
              <a:gsLst>
                <a:gs pos="0">
                  <a:srgbClr val="A25FA5">
                    <a:alpha val="99000"/>
                  </a:srgbClr>
                </a:gs>
                <a:gs pos="100000">
                  <a:srgbClr val="A25FA5"/>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3" name="Rectangle 5"/>
            <p:cNvSpPr/>
            <p:nvPr/>
          </p:nvSpPr>
          <p:spPr>
            <a:xfrm>
              <a:off x="6028480" y="2653579"/>
              <a:ext cx="1904513" cy="2046541"/>
            </a:xfrm>
            <a:prstGeom prst="rect">
              <a:avLst/>
            </a:prstGeom>
            <a:solidFill>
              <a:srgbClr val="EBC1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4" name="Rectangle 5"/>
            <p:cNvSpPr/>
            <p:nvPr/>
          </p:nvSpPr>
          <p:spPr>
            <a:xfrm>
              <a:off x="7998656" y="4771815"/>
              <a:ext cx="1913403" cy="2120386"/>
            </a:xfrm>
            <a:prstGeom prst="rect">
              <a:avLst/>
            </a:prstGeom>
            <a:solidFill>
              <a:srgbClr val="347E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5" name="Rectangle 5"/>
            <p:cNvSpPr/>
            <p:nvPr/>
          </p:nvSpPr>
          <p:spPr>
            <a:xfrm>
              <a:off x="3999264" y="4762639"/>
              <a:ext cx="1961476" cy="2110581"/>
            </a:xfrm>
            <a:prstGeom prst="rect">
              <a:avLst/>
            </a:prstGeom>
            <a:solidFill>
              <a:srgbClr val="891B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a:t>
            </a:fld>
            <a:endParaRPr lang="es-MX" dirty="0">
              <a:latin typeface="Segoe UI Semilight" panose="020B0402040204020203" pitchFamily="34" charset="0"/>
              <a:cs typeface="Segoe UI Semilight" panose="020B0402040204020203" pitchFamily="34" charset="0"/>
            </a:endParaRPr>
          </a:p>
        </p:txBody>
      </p:sp>
      <p:sp>
        <p:nvSpPr>
          <p:cNvPr id="22" name="Rectángulo 7">
            <a:extLst>
              <a:ext uri="{FF2B5EF4-FFF2-40B4-BE49-F238E27FC236}">
                <a16:creationId xmlns:a16="http://schemas.microsoft.com/office/drawing/2014/main" id="{3371F1C9-E74C-4308-B071-84F35AA7918C}"/>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pic>
        <p:nvPicPr>
          <p:cNvPr id="26" name="Picture 2" descr="bird'seye view photography of persons">
            <a:extLst>
              <a:ext uri="{FF2B5EF4-FFF2-40B4-BE49-F238E27FC236}">
                <a16:creationId xmlns:a16="http://schemas.microsoft.com/office/drawing/2014/main" id="{836C6021-F90C-4D47-80A1-C8C20340B8A1}"/>
              </a:ext>
            </a:extLst>
          </p:cNvPr>
          <p:cNvPicPr>
            <a:picLocks noChangeAspect="1" noChangeArrowheads="1"/>
          </p:cNvPicPr>
          <p:nvPr/>
        </p:nvPicPr>
        <p:blipFill rotWithShape="1">
          <a:blip r:embed="rId5" cstate="print">
            <a:alphaModFix amt="96000"/>
            <a:extLst>
              <a:ext uri="{28A0092B-C50C-407E-A947-70E740481C1C}">
                <a14:useLocalDpi xmlns:a14="http://schemas.microsoft.com/office/drawing/2010/main" val="0"/>
              </a:ext>
            </a:extLst>
          </a:blip>
          <a:srcRect l="29182" r="29463" b="1410"/>
          <a:stretch/>
        </p:blipFill>
        <p:spPr bwMode="auto">
          <a:xfrm>
            <a:off x="2453580" y="4461003"/>
            <a:ext cx="1609998" cy="1765671"/>
          </a:xfrm>
          <a:prstGeom prst="rect">
            <a:avLst/>
          </a:prstGeom>
          <a:extLst>
            <a:ext uri="{909E8E84-426E-40DD-AFC4-6F175D3DCCD1}">
              <a14:hiddenFill xmlns:a14="http://schemas.microsoft.com/office/drawing/2010/main">
                <a:solidFill>
                  <a:srgbClr val="FFFFFF"/>
                </a:solidFill>
              </a14:hiddenFill>
            </a:ext>
          </a:extLst>
        </p:spPr>
      </p:pic>
      <p:pic>
        <p:nvPicPr>
          <p:cNvPr id="30" name="Picture 2" descr="aerial photography of people sitting on chair">
            <a:extLst>
              <a:ext uri="{FF2B5EF4-FFF2-40B4-BE49-F238E27FC236}">
                <a16:creationId xmlns:a16="http://schemas.microsoft.com/office/drawing/2014/main" id="{E5DBA60F-DF18-4629-AC14-6575526F643A}"/>
              </a:ext>
            </a:extLst>
          </p:cNvPr>
          <p:cNvPicPr>
            <a:picLocks noChangeAspect="1" noChangeArrowheads="1"/>
          </p:cNvPicPr>
          <p:nvPr/>
        </p:nvPicPr>
        <p:blipFill rotWithShape="1">
          <a:blip r:embed="rId6" cstate="print">
            <a:alphaModFix amt="88000"/>
            <a:extLst>
              <a:ext uri="{28A0092B-C50C-407E-A947-70E740481C1C}">
                <a14:useLocalDpi xmlns:a14="http://schemas.microsoft.com/office/drawing/2010/main" val="0"/>
              </a:ext>
            </a:extLst>
          </a:blip>
          <a:srcRect l="15391" r="52657" b="37365"/>
          <a:stretch/>
        </p:blipFill>
        <p:spPr bwMode="auto">
          <a:xfrm>
            <a:off x="5839074" y="4469965"/>
            <a:ext cx="1600646" cy="1762967"/>
          </a:xfrm>
          <a:prstGeom prst="rect">
            <a:avLst/>
          </a:prstGeom>
          <a:extLst>
            <a:ext uri="{909E8E84-426E-40DD-AFC4-6F175D3DCCD1}">
              <a14:hiddenFill xmlns:a14="http://schemas.microsoft.com/office/drawing/2010/main">
                <a:solidFill>
                  <a:srgbClr val="FFFFFF"/>
                </a:solidFill>
              </a14:hiddenFill>
            </a:ext>
          </a:extLst>
        </p:spPr>
      </p:pic>
      <p:pic>
        <p:nvPicPr>
          <p:cNvPr id="32" name="Picture 2" descr="https://images.unsplash.com/photo-1525771821676-cd7bcb9c0438?ixlib=rb-0.3.5&amp;ixid=eyJhcHBfaWQiOjEyMDd9&amp;s=819244600a3653f11a12a5ed45d91302&amp;dpr=1&amp;auto=format&amp;fit=crop&amp;w=1000&amp;q=80&amp;cs=tinysrgb">
            <a:extLst>
              <a:ext uri="{FF2B5EF4-FFF2-40B4-BE49-F238E27FC236}">
                <a16:creationId xmlns:a16="http://schemas.microsoft.com/office/drawing/2014/main" id="{04727474-BE63-48D1-AE13-22371850C781}"/>
              </a:ext>
            </a:extLst>
          </p:cNvPr>
          <p:cNvPicPr>
            <a:picLocks noChangeAspect="1" noChangeArrowheads="1"/>
          </p:cNvPicPr>
          <p:nvPr/>
        </p:nvPicPr>
        <p:blipFill rotWithShape="1">
          <a:blip r:embed="rId7" cstate="print">
            <a:alphaModFix amt="88000"/>
            <a:extLst>
              <a:ext uri="{BEBA8EAE-BF5A-486C-A8C5-ECC9F3942E4B}">
                <a14:imgProps xmlns:a14="http://schemas.microsoft.com/office/drawing/2010/main">
                  <a14:imgLayer r:embed="rId8">
                    <a14:imgEffect>
                      <a14:brightnessContrast bright="-3000" contrast="-3000"/>
                    </a14:imgEffect>
                  </a14:imgLayer>
                </a14:imgProps>
              </a:ext>
              <a:ext uri="{28A0092B-C50C-407E-A947-70E740481C1C}">
                <a14:useLocalDpi xmlns:a14="http://schemas.microsoft.com/office/drawing/2010/main" val="0"/>
              </a:ext>
            </a:extLst>
          </a:blip>
          <a:srcRect l="25991" r="30494" b="30050"/>
          <a:stretch/>
        </p:blipFill>
        <p:spPr bwMode="auto">
          <a:xfrm>
            <a:off x="795487" y="2694020"/>
            <a:ext cx="1600648" cy="171362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woman looking at map while standing on road">
            <a:extLst>
              <a:ext uri="{FF2B5EF4-FFF2-40B4-BE49-F238E27FC236}">
                <a16:creationId xmlns:a16="http://schemas.microsoft.com/office/drawing/2014/main" id="{17459262-95FD-4521-AE3F-F995E629142B}"/>
              </a:ext>
            </a:extLst>
          </p:cNvPr>
          <p:cNvPicPr>
            <a:picLocks noChangeAspect="1" noChangeArrowheads="1"/>
          </p:cNvPicPr>
          <p:nvPr/>
        </p:nvPicPr>
        <p:blipFill rotWithShape="1">
          <a:blip r:embed="rId9" cstate="print">
            <a:alphaModFix amt="92000"/>
            <a:extLst>
              <a:ext uri="{28A0092B-C50C-407E-A947-70E740481C1C}">
                <a14:useLocalDpi xmlns:a14="http://schemas.microsoft.com/office/drawing/2010/main" val="0"/>
              </a:ext>
            </a:extLst>
          </a:blip>
          <a:srcRect t="29431" b="13089"/>
          <a:stretch/>
        </p:blipFill>
        <p:spPr bwMode="auto">
          <a:xfrm>
            <a:off x="4118982" y="2700928"/>
            <a:ext cx="1658152" cy="17061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two women sitting on sofa and floor inside gray painted room">
            <a:extLst>
              <a:ext uri="{FF2B5EF4-FFF2-40B4-BE49-F238E27FC236}">
                <a16:creationId xmlns:a16="http://schemas.microsoft.com/office/drawing/2014/main" id="{D8F4E1B6-E06C-443A-B760-CA2CDE2E14FA}"/>
              </a:ext>
            </a:extLst>
          </p:cNvPr>
          <p:cNvPicPr>
            <a:picLocks noChangeAspect="1" noChangeArrowheads="1"/>
          </p:cNvPicPr>
          <p:nvPr/>
        </p:nvPicPr>
        <p:blipFill rotWithShape="1">
          <a:blip r:embed="rId10" cstate="print">
            <a:alphaModFix amt="96000"/>
            <a:extLst>
              <a:ext uri="{28A0092B-C50C-407E-A947-70E740481C1C}">
                <a14:useLocalDpi xmlns:a14="http://schemas.microsoft.com/office/drawing/2010/main" val="0"/>
              </a:ext>
            </a:extLst>
          </a:blip>
          <a:srcRect l="20894" t="9409" r="20306" b="7086"/>
          <a:stretch/>
        </p:blipFill>
        <p:spPr bwMode="auto">
          <a:xfrm>
            <a:off x="7496976" y="2700578"/>
            <a:ext cx="1609997" cy="1714884"/>
          </a:xfrm>
          <a:prstGeom prst="rect">
            <a:avLst/>
          </a:prstGeom>
          <a:noFill/>
          <a:effectLst>
            <a:innerShdw blurRad="63500" dist="50800" dir="13500000">
              <a:prstClr val="black">
                <a:alpha val="8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12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40</a:t>
            </a:fld>
            <a:endParaRPr lang="es-MX" dirty="0">
              <a:latin typeface="Segoe UI Semilight" panose="020B0402040204020203" pitchFamily="34" charset="0"/>
              <a:cs typeface="Segoe UI Semilight" panose="020B0402040204020203" pitchFamily="34"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1303776715"/>
              </p:ext>
            </p:extLst>
          </p:nvPr>
        </p:nvGraphicFramePr>
        <p:xfrm>
          <a:off x="727587" y="1816411"/>
          <a:ext cx="8460659" cy="4376980"/>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53005">
                <a:tc gridSpan="3">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BOOK II. “Linda in Real Life”</a:t>
                      </a: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40927">
                <a:tc gridSpan="3">
                  <a:txBody>
                    <a:bodyPr/>
                    <a:lstStyle/>
                    <a:p>
                      <a:pPr algn="ct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My other competences / Mis</a:t>
                      </a:r>
                      <a:r>
                        <a:rPr lang="en-US" sz="1050" baseline="0" dirty="0">
                          <a:effectLst/>
                          <a:latin typeface="Segoe UI Semilight" panose="020B0402040204020203" pitchFamily="34" charset="0"/>
                          <a:cs typeface="Segoe UI Semilight" panose="020B0402040204020203" pitchFamily="34" charset="0"/>
                        </a:rPr>
                        <a:t> otras competencias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1"/>
                  </a:ext>
                </a:extLst>
              </a:tr>
              <a:tr h="329210">
                <a:tc>
                  <a:txBody>
                    <a:bodyPr/>
                    <a:lstStyle/>
                    <a:p>
                      <a:pPr>
                        <a:lnSpc>
                          <a:spcPct val="107000"/>
                        </a:lnSpc>
                        <a:spcAft>
                          <a:spcPts val="0"/>
                        </a:spcAft>
                      </a:pPr>
                      <a:r>
                        <a:rPr lang="en-US" sz="1050" dirty="0">
                          <a:solidFill>
                            <a:srgbClr val="368280"/>
                          </a:solidFill>
                          <a:effectLst/>
                          <a:latin typeface="Segoe UI Semibold" panose="020B0702040204020203" pitchFamily="34" charset="0"/>
                          <a:cs typeface="Segoe UI Semibold" panose="020B0702040204020203" pitchFamily="34" charset="0"/>
                        </a:rPr>
                        <a:t>Strategies / Estrategias …</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I can do this</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08"/>
                  </a:ext>
                </a:extLst>
              </a:tr>
              <a:tr h="333791">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33791">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0"/>
                  </a:ext>
                </a:extLst>
              </a:tr>
              <a:tr h="329210">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71561">
                <a:tc gridSpan="3">
                  <a:txBody>
                    <a:bodyPr/>
                    <a:lstStyle/>
                    <a:p>
                      <a:pPr>
                        <a:lnSpc>
                          <a:spcPct val="107000"/>
                        </a:lnSpc>
                        <a:spcAft>
                          <a:spcPts val="0"/>
                        </a:spcAft>
                      </a:pPr>
                      <a:r>
                        <a:rPr lang="en-US" sz="1050" dirty="0">
                          <a:solidFill>
                            <a:srgbClr val="EBC130"/>
                          </a:solidFill>
                          <a:effectLst/>
                          <a:latin typeface="Segoe UI Semibold" panose="020B0702040204020203" pitchFamily="34" charset="0"/>
                          <a:cs typeface="Segoe UI Semibold" panose="020B0702040204020203" pitchFamily="34" charset="0"/>
                        </a:rPr>
                        <a:t>Reading /</a:t>
                      </a:r>
                      <a:r>
                        <a:rPr lang="en-US" sz="1050" baseline="0" dirty="0">
                          <a:solidFill>
                            <a:srgbClr val="EBC130"/>
                          </a:solidFill>
                          <a:effectLst/>
                          <a:latin typeface="Segoe UI Semibold" panose="020B0702040204020203" pitchFamily="34" charset="0"/>
                          <a:cs typeface="Segoe UI Semibold" panose="020B0702040204020203" pitchFamily="34" charset="0"/>
                        </a:rPr>
                        <a:t> Comprensión Lectora …</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11"/>
                  </a:ext>
                </a:extLst>
              </a:tr>
              <a:tr h="333791">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33791">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3"/>
                  </a:ext>
                </a:extLst>
              </a:tr>
              <a:tr h="329210">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63767">
                <a:tc gridSpan="3">
                  <a:txBody>
                    <a:bodyPr/>
                    <a:lstStyle/>
                    <a:p>
                      <a:pPr>
                        <a:lnSpc>
                          <a:spcPct val="107000"/>
                        </a:lnSpc>
                        <a:spcAft>
                          <a:spcPts val="0"/>
                        </a:spcAft>
                      </a:pPr>
                      <a:r>
                        <a:rPr lang="en-US" sz="1050" dirty="0">
                          <a:solidFill>
                            <a:srgbClr val="891B55"/>
                          </a:solidFill>
                          <a:effectLst/>
                          <a:latin typeface="Segoe UI Semibold" panose="020B0702040204020203" pitchFamily="34" charset="0"/>
                          <a:cs typeface="Segoe UI Semibold" panose="020B0702040204020203" pitchFamily="34" charset="0"/>
                        </a:rPr>
                        <a:t>Writing / Producción Escrita …</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14"/>
                  </a:ext>
                </a:extLst>
              </a:tr>
              <a:tr h="333791">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333791">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BFBFB"/>
                    </a:solidFill>
                  </a:tcPr>
                </a:tc>
                <a:extLst>
                  <a:ext uri="{0D108BD9-81ED-4DB2-BD59-A6C34878D82A}">
                    <a16:rowId xmlns:a16="http://schemas.microsoft.com/office/drawing/2014/main" val="10016"/>
                  </a:ext>
                </a:extLst>
              </a:tr>
              <a:tr h="329210">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bl>
          </a:graphicData>
        </a:graphic>
      </p:graphicFrame>
      <p:sp>
        <p:nvSpPr>
          <p:cNvPr id="12" name="TextBox 10"/>
          <p:cNvSpPr txBox="1"/>
          <p:nvPr/>
        </p:nvSpPr>
        <p:spPr>
          <a:xfrm>
            <a:off x="607831" y="919093"/>
            <a:ext cx="8021844"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BC130"/>
                </a:solidFill>
                <a:latin typeface="Segoe UI" panose="020B0502040204020203" pitchFamily="34" charset="0"/>
                <a:cs typeface="Segoe UI" panose="020B0502040204020203" pitchFamily="34" charset="0"/>
              </a:rPr>
              <a:t>Other Learning Competences</a:t>
            </a:r>
          </a:p>
        </p:txBody>
      </p:sp>
      <p:sp>
        <p:nvSpPr>
          <p:cNvPr id="17" name="Rectángulo 7">
            <a:extLst>
              <a:ext uri="{FF2B5EF4-FFF2-40B4-BE49-F238E27FC236}">
                <a16:creationId xmlns:a16="http://schemas.microsoft.com/office/drawing/2014/main" id="{3D71EC92-B35A-4EC8-A569-4241A49DC328}"/>
              </a:ext>
            </a:extLst>
          </p:cNvPr>
          <p:cNvSpPr/>
          <p:nvPr/>
        </p:nvSpPr>
        <p:spPr>
          <a:xfrm>
            <a:off x="8287379" y="113747"/>
            <a:ext cx="324000" cy="396000"/>
          </a:xfrm>
          <a:prstGeom prst="rect">
            <a:avLst/>
          </a:prstGeom>
          <a:gradFill>
            <a:gsLst>
              <a:gs pos="0">
                <a:srgbClr val="EBC130">
                  <a:alpha val="95000"/>
                </a:srgbClr>
              </a:gs>
              <a:gs pos="100000">
                <a:srgbClr val="E0B415">
                  <a:alpha val="90000"/>
                </a:srgbClr>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155A89BC-7205-4A84-A094-E936BCAF4B4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0930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6" name="TextBox 10"/>
          <p:cNvSpPr txBox="1"/>
          <p:nvPr/>
        </p:nvSpPr>
        <p:spPr>
          <a:xfrm>
            <a:off x="673221" y="1218775"/>
            <a:ext cx="9336060" cy="1415772"/>
          </a:xfrm>
          <a:prstGeom prst="rect">
            <a:avLst/>
          </a:prstGeom>
          <a:noFill/>
        </p:spPr>
        <p:txBody>
          <a:bodyPr wrap="square" rtlCol="0">
            <a:spAutoFit/>
          </a:bodyPr>
          <a:lstStyle/>
          <a:p>
            <a:r>
              <a:rPr lang="en-US" sz="4400" b="1" dirty="0">
                <a:solidFill>
                  <a:schemeClr val="tx1">
                    <a:lumMod val="85000"/>
                    <a:lumOff val="15000"/>
                  </a:schemeClr>
                </a:solidFill>
                <a:latin typeface="Segoe UI Semibold" panose="020B0702040204020203" pitchFamily="34" charset="0"/>
                <a:cs typeface="Segoe UI Semibold" panose="020B0702040204020203" pitchFamily="34" charset="0"/>
              </a:rPr>
              <a:t>Section 4</a:t>
            </a:r>
          </a:p>
          <a:p>
            <a:r>
              <a:rPr lang="en-US" sz="4000" dirty="0">
                <a:solidFill>
                  <a:srgbClr val="347E7C"/>
                </a:solidFill>
                <a:latin typeface="Segoe UI" panose="020B0502040204020203" pitchFamily="34" charset="0"/>
                <a:cs typeface="Segoe UI" panose="020B0502040204020203" pitchFamily="34" charset="0"/>
              </a:rPr>
              <a:t>Dossier of My Work</a:t>
            </a:r>
          </a:p>
        </p:txBody>
      </p:sp>
      <p:grpSp>
        <p:nvGrpSpPr>
          <p:cNvPr id="3" name="Group 2"/>
          <p:cNvGrpSpPr/>
          <p:nvPr/>
        </p:nvGrpSpPr>
        <p:grpSpPr>
          <a:xfrm>
            <a:off x="793380" y="2705034"/>
            <a:ext cx="8346921" cy="3571842"/>
            <a:chOff x="793380" y="2676753"/>
            <a:chExt cx="8346921" cy="3571842"/>
          </a:xfrm>
        </p:grpSpPr>
        <p:sp>
          <p:nvSpPr>
            <p:cNvPr id="33" name="Rectangle 5"/>
            <p:cNvSpPr/>
            <p:nvPr/>
          </p:nvSpPr>
          <p:spPr>
            <a:xfrm>
              <a:off x="7495534" y="4476999"/>
              <a:ext cx="1644767" cy="1764061"/>
            </a:xfrm>
            <a:prstGeom prst="rect">
              <a:avLst/>
            </a:prstGeom>
            <a:solidFill>
              <a:srgbClr val="347E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5" name="Rectangle 5"/>
            <p:cNvSpPr/>
            <p:nvPr/>
          </p:nvSpPr>
          <p:spPr>
            <a:xfrm>
              <a:off x="5843460" y="2676753"/>
              <a:ext cx="1596206" cy="1742473"/>
            </a:xfrm>
            <a:prstGeom prst="rect">
              <a:avLst/>
            </a:prstGeom>
            <a:solidFill>
              <a:srgbClr val="EBC1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9" name="Rectangle 5"/>
            <p:cNvSpPr/>
            <p:nvPr/>
          </p:nvSpPr>
          <p:spPr>
            <a:xfrm>
              <a:off x="793380" y="4477062"/>
              <a:ext cx="1607289" cy="1771533"/>
            </a:xfrm>
            <a:prstGeom prst="rect">
              <a:avLst/>
            </a:prstGeom>
            <a:solidFill>
              <a:srgbClr val="552D81">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0" name="Rectangle 5"/>
            <p:cNvSpPr/>
            <p:nvPr/>
          </p:nvSpPr>
          <p:spPr>
            <a:xfrm>
              <a:off x="4103909" y="4473262"/>
              <a:ext cx="1675263" cy="1773139"/>
            </a:xfrm>
            <a:prstGeom prst="rect">
              <a:avLst/>
            </a:prstGeom>
            <a:solidFill>
              <a:srgbClr val="891B55">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angle 5"/>
            <p:cNvSpPr/>
            <p:nvPr/>
          </p:nvSpPr>
          <p:spPr>
            <a:xfrm>
              <a:off x="2459172" y="2677667"/>
              <a:ext cx="1586235" cy="1748288"/>
            </a:xfrm>
            <a:prstGeom prst="rect">
              <a:avLst/>
            </a:prstGeom>
            <a:gradFill>
              <a:gsLst>
                <a:gs pos="0">
                  <a:srgbClr val="A25FA5">
                    <a:alpha val="99000"/>
                  </a:srgbClr>
                </a:gs>
                <a:gs pos="100000">
                  <a:srgbClr val="A25FA5"/>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sp>
        <p:nvSpPr>
          <p:cNvPr id="4" name="Slide Number Placeholder 3"/>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41</a:t>
            </a:fld>
            <a:endParaRPr lang="es-MX" dirty="0">
              <a:latin typeface="Segoe UI Semilight" panose="020B0402040204020203" pitchFamily="34" charset="0"/>
              <a:cs typeface="Segoe UI Semilight" panose="020B0402040204020203" pitchFamily="34" charset="0"/>
            </a:endParaRPr>
          </a:p>
        </p:txBody>
      </p:sp>
      <p:sp>
        <p:nvSpPr>
          <p:cNvPr id="27" name="Rectángulo 7">
            <a:extLst>
              <a:ext uri="{FF2B5EF4-FFF2-40B4-BE49-F238E27FC236}">
                <a16:creationId xmlns:a16="http://schemas.microsoft.com/office/drawing/2014/main" id="{A84014A6-6A14-4BC4-933D-8E99B0ABEB95}"/>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pic>
        <p:nvPicPr>
          <p:cNvPr id="29" name="Picture 2" descr="https://images.unsplash.com/photo-1519932655257-e1243ae12aab?ixlib=rb-0.3.5&amp;ixid=eyJhcHBfaWQiOjEyMDd9&amp;s=932a25e885555c841e7b4d09b4312b89&amp;dpr=1&amp;auto=format&amp;fit=crop&amp;w=1000&amp;q=80&amp;cs=tinysrgb">
            <a:extLst>
              <a:ext uri="{FF2B5EF4-FFF2-40B4-BE49-F238E27FC236}">
                <a16:creationId xmlns:a16="http://schemas.microsoft.com/office/drawing/2014/main" id="{C3FD6568-F54B-480A-8E59-7717E4579F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40" t="31429" r="45542" b="19384"/>
          <a:stretch/>
        </p:blipFill>
        <p:spPr bwMode="auto">
          <a:xfrm>
            <a:off x="793093" y="2715167"/>
            <a:ext cx="1605340" cy="174309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person holding black DSLR camera">
            <a:extLst>
              <a:ext uri="{FF2B5EF4-FFF2-40B4-BE49-F238E27FC236}">
                <a16:creationId xmlns:a16="http://schemas.microsoft.com/office/drawing/2014/main" id="{095A65D9-602C-49D3-BF7A-3A2CE4C9DEF1}"/>
              </a:ext>
            </a:extLst>
          </p:cNvPr>
          <p:cNvPicPr>
            <a:picLocks noChangeAspect="1" noChangeArrowheads="1"/>
          </p:cNvPicPr>
          <p:nvPr/>
        </p:nvPicPr>
        <p:blipFill rotWithShape="1">
          <a:blip r:embed="rId6" cstate="print">
            <a:alphaModFix amt="92000"/>
            <a:extLst>
              <a:ext uri="{BEBA8EAE-BF5A-486C-A8C5-ECC9F3942E4B}">
                <a14:imgProps xmlns:a14="http://schemas.microsoft.com/office/drawing/2010/main">
                  <a14:imgLayer r:embed="rId7">
                    <a14:imgEffect>
                      <a14:colorTemperature colorTemp="7000"/>
                    </a14:imgEffect>
                    <a14:imgEffect>
                      <a14:saturation sat="80000"/>
                    </a14:imgEffect>
                    <a14:imgEffect>
                      <a14:brightnessContrast bright="5000"/>
                    </a14:imgEffect>
                  </a14:imgLayer>
                </a14:imgProps>
              </a:ext>
              <a:ext uri="{28A0092B-C50C-407E-A947-70E740481C1C}">
                <a14:useLocalDpi xmlns:a14="http://schemas.microsoft.com/office/drawing/2010/main" val="0"/>
              </a:ext>
            </a:extLst>
          </a:blip>
          <a:srcRect l="13320" t="8228" r="32129" b="1222"/>
          <a:stretch/>
        </p:blipFill>
        <p:spPr bwMode="auto">
          <a:xfrm>
            <a:off x="5839827" y="4501544"/>
            <a:ext cx="1596206" cy="177153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an wearing yellow t-shirt laughing">
            <a:extLst>
              <a:ext uri="{FF2B5EF4-FFF2-40B4-BE49-F238E27FC236}">
                <a16:creationId xmlns:a16="http://schemas.microsoft.com/office/drawing/2014/main" id="{E39706B8-E928-4FA4-9681-64698DA31699}"/>
              </a:ext>
            </a:extLst>
          </p:cNvPr>
          <p:cNvPicPr>
            <a:picLocks noChangeAspect="1" noChangeArrowheads="1"/>
          </p:cNvPicPr>
          <p:nvPr/>
        </p:nvPicPr>
        <p:blipFill rotWithShape="1">
          <a:blip r:embed="rId8" cstate="print">
            <a:lum bright="5000"/>
            <a:extLst>
              <a:ext uri="{BEBA8EAE-BF5A-486C-A8C5-ECC9F3942E4B}">
                <a14:imgProps xmlns:a14="http://schemas.microsoft.com/office/drawing/2010/main">
                  <a14:imgLayer r:embed="rId9">
                    <a14:imgEffect>
                      <a14:brightnessContrast bright="3000"/>
                    </a14:imgEffect>
                  </a14:imgLayer>
                </a14:imgProps>
              </a:ext>
              <a:ext uri="{28A0092B-C50C-407E-A947-70E740481C1C}">
                <a14:useLocalDpi xmlns:a14="http://schemas.microsoft.com/office/drawing/2010/main" val="0"/>
              </a:ext>
            </a:extLst>
          </a:blip>
          <a:srcRect t="13575" b="15550"/>
          <a:stretch/>
        </p:blipFill>
        <p:spPr bwMode="auto">
          <a:xfrm>
            <a:off x="7503861" y="2699217"/>
            <a:ext cx="1644472" cy="17482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lack framed panto-style eyeglasses beside black ballpoint pen">
            <a:extLst>
              <a:ext uri="{FF2B5EF4-FFF2-40B4-BE49-F238E27FC236}">
                <a16:creationId xmlns:a16="http://schemas.microsoft.com/office/drawing/2014/main" id="{528FA96C-E80F-4D14-8710-83E3DF41980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32" t="2767" r="16942" b="-824"/>
          <a:stretch/>
        </p:blipFill>
        <p:spPr bwMode="auto">
          <a:xfrm>
            <a:off x="4103909" y="2705880"/>
            <a:ext cx="1668628" cy="17693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aper on typewriter showing Hello February 2016 text">
            <a:extLst>
              <a:ext uri="{FF2B5EF4-FFF2-40B4-BE49-F238E27FC236}">
                <a16:creationId xmlns:a16="http://schemas.microsoft.com/office/drawing/2014/main" id="{B8596D78-CB99-4D45-ADDD-766D96467217}"/>
              </a:ext>
            </a:extLst>
          </p:cNvPr>
          <p:cNvPicPr>
            <a:picLocks noChangeAspect="1" noChangeArrowheads="1"/>
          </p:cNvPicPr>
          <p:nvPr/>
        </p:nvPicPr>
        <p:blipFill rotWithShape="1">
          <a:blip r:embed="rId11" cstate="print">
            <a:alphaModFix amt="88000"/>
            <a:extLst>
              <a:ext uri="{28A0092B-C50C-407E-A947-70E740481C1C}">
                <a14:useLocalDpi xmlns:a14="http://schemas.microsoft.com/office/drawing/2010/main" val="0"/>
              </a:ext>
            </a:extLst>
          </a:blip>
          <a:srcRect t="6293" r="53990" b="17605"/>
          <a:stretch/>
        </p:blipFill>
        <p:spPr bwMode="auto">
          <a:xfrm>
            <a:off x="2449202" y="4501543"/>
            <a:ext cx="1596206" cy="177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17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Introduction</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42</a:t>
            </a:fld>
            <a:endParaRPr lang="es-MX" dirty="0">
              <a:latin typeface="Segoe UI Semilight" panose="020B0402040204020203" pitchFamily="34" charset="0"/>
              <a:cs typeface="Segoe UI Semilight" panose="020B0402040204020203" pitchFamily="34" charset="0"/>
            </a:endParaRPr>
          </a:p>
        </p:txBody>
      </p:sp>
      <p:sp>
        <p:nvSpPr>
          <p:cNvPr id="17" name="Rectángulo 7">
            <a:extLst>
              <a:ext uri="{FF2B5EF4-FFF2-40B4-BE49-F238E27FC236}">
                <a16:creationId xmlns:a16="http://schemas.microsoft.com/office/drawing/2014/main" id="{E82FDC8D-7277-43DE-8E18-7F6E880C0051}"/>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BABA4AC4-A9EC-49BE-B22E-D7BA5184D33F}"/>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pic>
        <p:nvPicPr>
          <p:cNvPr id="16" name="Picture 2" descr="Related image"/>
          <p:cNvPicPr>
            <a:picLocks noChangeAspect="1" noChangeArrowheads="1"/>
          </p:cNvPicPr>
          <p:nvPr/>
        </p:nvPicPr>
        <p:blipFill rotWithShape="1">
          <a:blip r:embed="rId6">
            <a:extLst>
              <a:ext uri="{28A0092B-C50C-407E-A947-70E740481C1C}">
                <a14:useLocalDpi xmlns:a14="http://schemas.microsoft.com/office/drawing/2010/main" val="0"/>
              </a:ext>
            </a:extLst>
          </a:blip>
          <a:srcRect l="37340" r="11003"/>
          <a:stretch/>
        </p:blipFill>
        <p:spPr bwMode="auto">
          <a:xfrm>
            <a:off x="3328086" y="1837037"/>
            <a:ext cx="3156261" cy="42770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8">
            <a:extLst>
              <a:ext uri="{FF2B5EF4-FFF2-40B4-BE49-F238E27FC236}">
                <a16:creationId xmlns:a16="http://schemas.microsoft.com/office/drawing/2014/main" id="{52832FB9-6934-4A1B-B686-376962DD9369}"/>
              </a:ext>
            </a:extLst>
          </p:cNvPr>
          <p:cNvSpPr/>
          <p:nvPr/>
        </p:nvSpPr>
        <p:spPr>
          <a:xfrm>
            <a:off x="626284" y="1784212"/>
            <a:ext cx="2574116" cy="4462760"/>
          </a:xfrm>
          <a:prstGeom prst="rect">
            <a:avLst/>
          </a:prstGeom>
        </p:spPr>
        <p:txBody>
          <a:bodyPr wrap="square">
            <a:spAutoFit/>
          </a:bodyPr>
          <a:lstStyle/>
          <a:p>
            <a:pPr algn="just"/>
            <a:r>
              <a:rPr lang="en-GB" sz="1300" dirty="0">
                <a:latin typeface="Segoe UI Semilight" panose="020B0402040204020203" pitchFamily="34" charset="0"/>
                <a:cs typeface="Segoe UI Semilight" panose="020B0402040204020203" pitchFamily="34" charset="0"/>
              </a:rPr>
              <a:t>My Dossier is the section where you </a:t>
            </a:r>
            <a:r>
              <a:rPr lang="en-GB" sz="1300" dirty="0">
                <a:latin typeface="Segoe UI Semibold" panose="020B0702040204020203" pitchFamily="34" charset="0"/>
                <a:cs typeface="Segoe UI Semibold" panose="020B0702040204020203" pitchFamily="34" charset="0"/>
              </a:rPr>
              <a:t>select and summarise examples of your best work. </a:t>
            </a:r>
            <a:r>
              <a:rPr lang="en-GB" sz="1300" dirty="0">
                <a:latin typeface="Segoe UI Semilight" panose="020B0402040204020203" pitchFamily="34" charset="0"/>
                <a:cs typeface="Segoe UI Semilight" panose="020B0402040204020203" pitchFamily="34" charset="0"/>
              </a:rPr>
              <a:t>If you want more space, you can copy and paste the blank pages with the tables. It’s recommended to select 2 or 3 tasks per chapter with different types of files:</a:t>
            </a:r>
          </a:p>
          <a:p>
            <a:pPr algn="just"/>
            <a:endParaRPr lang="en-GB" sz="1100" dirty="0">
              <a:latin typeface="Segoe UI Semilight" panose="020B0402040204020203" pitchFamily="34" charset="0"/>
              <a:cs typeface="Segoe UI Semilight" panose="020B0402040204020203" pitchFamily="34" charset="0"/>
            </a:endParaRPr>
          </a:p>
          <a:p>
            <a:pPr algn="just"/>
            <a:r>
              <a:rPr lang="en-GB" sz="1300" dirty="0">
                <a:latin typeface="Segoe UI Semilight" panose="020B0402040204020203" pitchFamily="34" charset="0"/>
                <a:cs typeface="Segoe UI Semilight" panose="020B0402040204020203" pitchFamily="34" charset="0"/>
              </a:rPr>
              <a:t>- The articles or texts that helped you write an email, a</a:t>
            </a:r>
          </a:p>
          <a:p>
            <a:pPr algn="just"/>
            <a:r>
              <a:rPr lang="en-GB" sz="1300" dirty="0">
                <a:latin typeface="Segoe UI Semilight" panose="020B0402040204020203" pitchFamily="34" charset="0"/>
                <a:cs typeface="Segoe UI Semilight" panose="020B0402040204020203" pitchFamily="34" charset="0"/>
              </a:rPr>
              <a:t>text, answer questions, </a:t>
            </a:r>
          </a:p>
          <a:p>
            <a:pPr algn="just"/>
            <a:r>
              <a:rPr lang="en-GB" sz="1300" dirty="0">
                <a:latin typeface="Segoe UI Semilight" panose="020B0402040204020203" pitchFamily="34" charset="0"/>
                <a:cs typeface="Segoe UI Semilight" panose="020B0402040204020203" pitchFamily="34" charset="0"/>
              </a:rPr>
              <a:t>a presentation, etc.</a:t>
            </a:r>
          </a:p>
          <a:p>
            <a:pPr algn="just"/>
            <a:r>
              <a:rPr lang="en-GB" sz="1300" dirty="0">
                <a:latin typeface="Segoe UI Semilight" panose="020B0402040204020203" pitchFamily="34" charset="0"/>
                <a:cs typeface="Segoe UI Semilight" panose="020B0402040204020203" pitchFamily="34" charset="0"/>
              </a:rPr>
              <a:t>- Letters, emails, etc.</a:t>
            </a:r>
          </a:p>
          <a:p>
            <a:pPr algn="just"/>
            <a:r>
              <a:rPr lang="en-GB" sz="1300" dirty="0">
                <a:latin typeface="Segoe UI Semilight" panose="020B0402040204020203" pitchFamily="34" charset="0"/>
                <a:cs typeface="Segoe UI Semilight" panose="020B0402040204020203" pitchFamily="34" charset="0"/>
              </a:rPr>
              <a:t>- Texts on particular topics.</a:t>
            </a:r>
          </a:p>
          <a:p>
            <a:pPr algn="just"/>
            <a:r>
              <a:rPr lang="en-GB" sz="1300" dirty="0">
                <a:latin typeface="Segoe UI Semilight" panose="020B0402040204020203" pitchFamily="34" charset="0"/>
                <a:cs typeface="Segoe UI Semilight" panose="020B0402040204020203" pitchFamily="34" charset="0"/>
              </a:rPr>
              <a:t>- Photographs.</a:t>
            </a:r>
          </a:p>
          <a:p>
            <a:pPr algn="just"/>
            <a:r>
              <a:rPr lang="en-GB" sz="1300" dirty="0">
                <a:latin typeface="Segoe UI Semilight" panose="020B0402040204020203" pitchFamily="34" charset="0"/>
                <a:cs typeface="Segoe UI Semilight" panose="020B0402040204020203" pitchFamily="34" charset="0"/>
              </a:rPr>
              <a:t>- Evaluated or revised work.</a:t>
            </a:r>
          </a:p>
          <a:p>
            <a:pPr algn="just"/>
            <a:r>
              <a:rPr lang="en-GB" sz="1300" dirty="0">
                <a:latin typeface="Segoe UI Semilight" panose="020B0402040204020203" pitchFamily="34" charset="0"/>
                <a:cs typeface="Segoe UI Semilight" panose="020B0402040204020203" pitchFamily="34" charset="0"/>
              </a:rPr>
              <a:t>- Audio and video recordings.</a:t>
            </a:r>
          </a:p>
          <a:p>
            <a:pPr algn="just"/>
            <a:r>
              <a:rPr lang="en-GB" sz="1300" dirty="0">
                <a:latin typeface="Segoe UI Semilight" panose="020B0402040204020203" pitchFamily="34" charset="0"/>
                <a:cs typeface="Segoe UI Semilight" panose="020B0402040204020203" pitchFamily="34" charset="0"/>
              </a:rPr>
              <a:t>- A personal word list.</a:t>
            </a:r>
          </a:p>
          <a:p>
            <a:pPr algn="just"/>
            <a:r>
              <a:rPr lang="en-GB" sz="1300" dirty="0">
                <a:latin typeface="Segoe UI Semilight" panose="020B0402040204020203" pitchFamily="34" charset="0"/>
                <a:cs typeface="Segoe UI Semilight" panose="020B0402040204020203" pitchFamily="34" charset="0"/>
              </a:rPr>
              <a:t>- Examples of any reading.</a:t>
            </a:r>
          </a:p>
          <a:p>
            <a:pPr algn="just"/>
            <a:r>
              <a:rPr lang="en-US" sz="1300" dirty="0">
                <a:latin typeface="Segoe UI Semilight" panose="020B0402040204020203" pitchFamily="34" charset="0"/>
                <a:cs typeface="Segoe UI Semilight" panose="020B0402040204020203" pitchFamily="34" charset="0"/>
              </a:rPr>
              <a:t>- Reflections on experiences.</a:t>
            </a:r>
            <a:endParaRPr lang="en-GB" sz="1300" dirty="0">
              <a:latin typeface="Segoe UI Semilight" panose="020B0402040204020203" pitchFamily="34" charset="0"/>
              <a:cs typeface="Segoe UI Semilight" panose="020B0402040204020203" pitchFamily="34" charset="0"/>
            </a:endParaRPr>
          </a:p>
          <a:p>
            <a:pPr algn="just"/>
            <a:r>
              <a:rPr lang="en-GB" sz="1300" dirty="0">
                <a:latin typeface="Segoe UI Semilight" panose="020B0402040204020203" pitchFamily="34" charset="0"/>
                <a:cs typeface="Segoe UI Semilight" panose="020B0402040204020203" pitchFamily="34" charset="0"/>
              </a:rPr>
              <a:t>- Others.</a:t>
            </a:r>
          </a:p>
        </p:txBody>
      </p:sp>
      <p:sp>
        <p:nvSpPr>
          <p:cNvPr id="14" name="Rectangle 1">
            <a:extLst>
              <a:ext uri="{FF2B5EF4-FFF2-40B4-BE49-F238E27FC236}">
                <a16:creationId xmlns:a16="http://schemas.microsoft.com/office/drawing/2014/main" id="{A5116BB3-7C69-43B8-AA9C-203A531D38A3}"/>
              </a:ext>
            </a:extLst>
          </p:cNvPr>
          <p:cNvSpPr/>
          <p:nvPr/>
        </p:nvSpPr>
        <p:spPr>
          <a:xfrm>
            <a:off x="6586548" y="1771806"/>
            <a:ext cx="2738427" cy="4462760"/>
          </a:xfrm>
          <a:prstGeom prst="rect">
            <a:avLst/>
          </a:prstGeom>
        </p:spPr>
        <p:txBody>
          <a:bodyPr wrap="square">
            <a:spAutoFit/>
          </a:bodyPr>
          <a:lstStyle/>
          <a:p>
            <a:pPr algn="just"/>
            <a:r>
              <a:rPr lang="es-MX" sz="1300" dirty="0">
                <a:latin typeface="Segoe UI Semilight" panose="020B0402040204020203" pitchFamily="34" charset="0"/>
                <a:cs typeface="Segoe UI Semilight" panose="020B0402040204020203" pitchFamily="34" charset="0"/>
              </a:rPr>
              <a:t>Mi Dossier es la sección donde </a:t>
            </a:r>
            <a:r>
              <a:rPr lang="es-MX" sz="1300" dirty="0">
                <a:latin typeface="Segoe UI Semibold" panose="020B0702040204020203" pitchFamily="34" charset="0"/>
                <a:cs typeface="Segoe UI Semibold" panose="020B0702040204020203" pitchFamily="34" charset="0"/>
              </a:rPr>
              <a:t>seleccionas y resumes ejemplos de tu mejor trabajo. </a:t>
            </a:r>
            <a:r>
              <a:rPr lang="es-MX" sz="1300" dirty="0">
                <a:latin typeface="Segoe UI Semilight" panose="020B0402040204020203" pitchFamily="34" charset="0"/>
                <a:cs typeface="Segoe UI Semilight" panose="020B0402040204020203" pitchFamily="34" charset="0"/>
              </a:rPr>
              <a:t>Si deseas más espacio, puedes copiar y pegar las páginas en blanco con las tablas. Se recomienda seleccionar 2 o 3 tareas por capítulo con diferentes tipos de archivos:</a:t>
            </a:r>
            <a:endParaRPr lang="es-ES" sz="1000" dirty="0">
              <a:latin typeface="Segoe UI Semilight" panose="020B0402040204020203" pitchFamily="34" charset="0"/>
              <a:cs typeface="Segoe UI Semilight" panose="020B0402040204020203" pitchFamily="34" charset="0"/>
            </a:endParaRPr>
          </a:p>
          <a:p>
            <a:pPr algn="just"/>
            <a:endParaRPr lang="es-ES" sz="1100" dirty="0">
              <a:latin typeface="Segoe UI Semilight" panose="020B0402040204020203" pitchFamily="34" charset="0"/>
              <a:cs typeface="Segoe UI Semilight" panose="020B0402040204020203" pitchFamily="34" charset="0"/>
            </a:endParaRPr>
          </a:p>
          <a:p>
            <a:pPr algn="just"/>
            <a:r>
              <a:rPr lang="es-ES" sz="1300" dirty="0">
                <a:latin typeface="Segoe UI Semilight" panose="020B0402040204020203" pitchFamily="34" charset="0"/>
                <a:cs typeface="Segoe UI Semilight" panose="020B0402040204020203" pitchFamily="34" charset="0"/>
              </a:rPr>
              <a:t>- los artículos o textos que te ayudaron a escribir un correo, un</a:t>
            </a:r>
          </a:p>
          <a:p>
            <a:pPr algn="just"/>
            <a:r>
              <a:rPr lang="es-ES" sz="1300" dirty="0">
                <a:latin typeface="Segoe UI Semilight" panose="020B0402040204020203" pitchFamily="34" charset="0"/>
                <a:cs typeface="Segoe UI Semilight" panose="020B0402040204020203" pitchFamily="34" charset="0"/>
              </a:rPr>
              <a:t>texto, responder preguntas, una presentación, etc.</a:t>
            </a:r>
          </a:p>
          <a:p>
            <a:pPr algn="just"/>
            <a:r>
              <a:rPr lang="es-ES" sz="1300" dirty="0">
                <a:latin typeface="Segoe UI Semilight" panose="020B0402040204020203" pitchFamily="34" charset="0"/>
                <a:cs typeface="Segoe UI Semilight" panose="020B0402040204020203" pitchFamily="34" charset="0"/>
              </a:rPr>
              <a:t>- Cartas, correos electrónicos, etc.</a:t>
            </a:r>
          </a:p>
          <a:p>
            <a:pPr algn="just"/>
            <a:r>
              <a:rPr lang="es-ES" sz="1300" dirty="0">
                <a:latin typeface="Segoe UI Semilight" panose="020B0402040204020203" pitchFamily="34" charset="0"/>
                <a:cs typeface="Segoe UI Semilight" panose="020B0402040204020203" pitchFamily="34" charset="0"/>
              </a:rPr>
              <a:t>- Textos de temas en particular.</a:t>
            </a:r>
          </a:p>
          <a:p>
            <a:pPr algn="just"/>
            <a:r>
              <a:rPr lang="es-ES" sz="1300" dirty="0">
                <a:latin typeface="Segoe UI Semilight" panose="020B0402040204020203" pitchFamily="34" charset="0"/>
                <a:cs typeface="Segoe UI Semilight" panose="020B0402040204020203" pitchFamily="34" charset="0"/>
              </a:rPr>
              <a:t>- Fotografías.</a:t>
            </a:r>
          </a:p>
          <a:p>
            <a:pPr algn="just"/>
            <a:r>
              <a:rPr lang="es-ES" sz="1300" dirty="0">
                <a:latin typeface="Segoe UI Semilight" panose="020B0402040204020203" pitchFamily="34" charset="0"/>
                <a:cs typeface="Segoe UI Semilight" panose="020B0402040204020203" pitchFamily="34" charset="0"/>
              </a:rPr>
              <a:t>- Trabajos evaluados o revisados.</a:t>
            </a:r>
          </a:p>
          <a:p>
            <a:pPr algn="just"/>
            <a:r>
              <a:rPr lang="es-ES" sz="1300" dirty="0">
                <a:latin typeface="Segoe UI Semilight" panose="020B0402040204020203" pitchFamily="34" charset="0"/>
                <a:cs typeface="Segoe UI Semilight" panose="020B0402040204020203" pitchFamily="34" charset="0"/>
              </a:rPr>
              <a:t>- Grabaciones de audio y video.</a:t>
            </a:r>
          </a:p>
          <a:p>
            <a:pPr algn="just"/>
            <a:r>
              <a:rPr lang="es-ES" sz="1300" dirty="0">
                <a:latin typeface="Segoe UI Semilight" panose="020B0402040204020203" pitchFamily="34" charset="0"/>
                <a:cs typeface="Segoe UI Semilight" panose="020B0402040204020203" pitchFamily="34" charset="0"/>
              </a:rPr>
              <a:t>- Una lista de palabras.</a:t>
            </a:r>
          </a:p>
          <a:p>
            <a:pPr algn="just"/>
            <a:r>
              <a:rPr lang="es-ES" sz="1300" dirty="0">
                <a:latin typeface="Segoe UI Semilight" panose="020B0402040204020203" pitchFamily="34" charset="0"/>
                <a:cs typeface="Segoe UI Semilight" panose="020B0402040204020203" pitchFamily="34" charset="0"/>
              </a:rPr>
              <a:t>- Ejemplos de cualquier lectura.</a:t>
            </a:r>
          </a:p>
          <a:p>
            <a:pPr algn="just"/>
            <a:r>
              <a:rPr lang="es-ES" sz="1300" dirty="0">
                <a:latin typeface="Segoe UI Semilight" panose="020B0402040204020203" pitchFamily="34" charset="0"/>
                <a:cs typeface="Segoe UI Semilight" panose="020B0402040204020203" pitchFamily="34" charset="0"/>
              </a:rPr>
              <a:t>- Reflexiones sobre experiencias</a:t>
            </a:r>
          </a:p>
          <a:p>
            <a:pPr algn="just"/>
            <a:r>
              <a:rPr lang="es-ES" sz="1300" dirty="0">
                <a:latin typeface="Segoe UI Semilight" panose="020B0402040204020203" pitchFamily="34" charset="0"/>
                <a:cs typeface="Segoe UI Semilight" panose="020B0402040204020203" pitchFamily="34" charset="0"/>
              </a:rPr>
              <a:t>- Otros.</a:t>
            </a:r>
            <a:endParaRPr lang="en-GB" sz="13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1858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43</a:t>
            </a:fld>
            <a:endParaRPr lang="es-MX" dirty="0">
              <a:latin typeface="Segoe UI Semilight" panose="020B0402040204020203" pitchFamily="34" charset="0"/>
              <a:cs typeface="Segoe UI Semilight" panose="020B0402040204020203" pitchFamily="34" charset="0"/>
            </a:endParaRPr>
          </a:p>
        </p:txBody>
      </p:sp>
      <p:sp>
        <p:nvSpPr>
          <p:cNvPr id="3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Adding Work </a:t>
            </a:r>
          </a:p>
        </p:txBody>
      </p:sp>
      <p:sp>
        <p:nvSpPr>
          <p:cNvPr id="17" name="Rectángulo 7">
            <a:extLst>
              <a:ext uri="{FF2B5EF4-FFF2-40B4-BE49-F238E27FC236}">
                <a16:creationId xmlns:a16="http://schemas.microsoft.com/office/drawing/2014/main" id="{CEC50260-9976-40F5-AA64-150C1E39E3DA}"/>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9" name="TextBox 10">
            <a:extLst>
              <a:ext uri="{FF2B5EF4-FFF2-40B4-BE49-F238E27FC236}">
                <a16:creationId xmlns:a16="http://schemas.microsoft.com/office/drawing/2014/main" id="{84C12D35-E823-4EF5-AB0D-8937F547311A}"/>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26" name="Table 6"/>
          <p:cNvGraphicFramePr>
            <a:graphicFrameLocks noGrp="1"/>
          </p:cNvGraphicFramePr>
          <p:nvPr>
            <p:extLst>
              <p:ext uri="{D42A27DB-BD31-4B8C-83A1-F6EECF244321}">
                <p14:modId xmlns:p14="http://schemas.microsoft.com/office/powerpoint/2010/main" val="3239135047"/>
              </p:ext>
            </p:extLst>
          </p:nvPr>
        </p:nvGraphicFramePr>
        <p:xfrm>
          <a:off x="719230" y="3421536"/>
          <a:ext cx="8490674" cy="454124"/>
        </p:xfrm>
        <a:graphic>
          <a:graphicData uri="http://schemas.openxmlformats.org/drawingml/2006/table">
            <a:tbl>
              <a:tblPr firstRow="1" firstCol="1" bandRow="1"/>
              <a:tblGrid>
                <a:gridCol w="2128745">
                  <a:extLst>
                    <a:ext uri="{9D8B030D-6E8A-4147-A177-3AD203B41FA5}">
                      <a16:colId xmlns:a16="http://schemas.microsoft.com/office/drawing/2014/main" val="20000"/>
                    </a:ext>
                  </a:extLst>
                </a:gridCol>
                <a:gridCol w="3362325">
                  <a:extLst>
                    <a:ext uri="{9D8B030D-6E8A-4147-A177-3AD203B41FA5}">
                      <a16:colId xmlns:a16="http://schemas.microsoft.com/office/drawing/2014/main" val="20001"/>
                    </a:ext>
                  </a:extLst>
                </a:gridCol>
                <a:gridCol w="2999604">
                  <a:extLst>
                    <a:ext uri="{9D8B030D-6E8A-4147-A177-3AD203B41FA5}">
                      <a16:colId xmlns:a16="http://schemas.microsoft.com/office/drawing/2014/main" val="20002"/>
                    </a:ext>
                  </a:extLst>
                </a:gridCol>
              </a:tblGrid>
              <a:tr h="227062">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extLst>
                  <a:ext uri="{0D108BD9-81ED-4DB2-BD59-A6C34878D82A}">
                    <a16:rowId xmlns:a16="http://schemas.microsoft.com/office/drawing/2014/main" val="10000"/>
                  </a:ext>
                </a:extLst>
              </a:tr>
              <a:tr h="227062">
                <a:tc>
                  <a:txBody>
                    <a:bodyPr/>
                    <a:lstStyle/>
                    <a:p>
                      <a:pPr algn="ctr">
                        <a:lnSpc>
                          <a:spcPct val="107000"/>
                        </a:lnSpc>
                        <a:spcAft>
                          <a:spcPts val="0"/>
                        </a:spcAft>
                      </a:pPr>
                      <a:r>
                        <a:rPr lang="pt-PT" sz="1050" dirty="0">
                          <a:effectLst/>
                          <a:latin typeface="Segoe UI Semilight" panose="020B0402040204020203" pitchFamily="34" charset="0"/>
                          <a:ea typeface="Calibri" panose="020F0502020204030204" pitchFamily="34" charset="0"/>
                          <a:cs typeface="Segoe UI Semilight" panose="020B0402040204020203" pitchFamily="34" charset="0"/>
                        </a:rPr>
                        <a:t>“Advice,</a:t>
                      </a:r>
                      <a:r>
                        <a:rPr lang="pt-PT" sz="1050" baseline="0" dirty="0">
                          <a:effectLst/>
                          <a:latin typeface="Segoe UI Semilight" panose="020B0402040204020203" pitchFamily="34" charset="0"/>
                          <a:ea typeface="Calibri" panose="020F0502020204030204" pitchFamily="34" charset="0"/>
                          <a:cs typeface="Segoe UI Semilight" panose="020B0402040204020203" pitchFamily="34" charset="0"/>
                        </a:rPr>
                        <a:t> Please!</a:t>
                      </a:r>
                      <a:r>
                        <a:rPr lang="pt-PT" sz="1050" dirty="0">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effectLst/>
                          <a:latin typeface="Segoe UI Semilight" panose="020B0402040204020203" pitchFamily="34" charset="0"/>
                          <a:ea typeface="Calibri" panose="020F0502020204030204" pitchFamily="34" charset="0"/>
                          <a:cs typeface="Segoe UI Semilight" panose="020B0402040204020203" pitchFamily="34" charset="0"/>
                        </a:rPr>
                        <a:t>To read and offer</a:t>
                      </a:r>
                      <a:r>
                        <a:rPr lang="pt-PT" sz="1050" baseline="0" dirty="0">
                          <a:effectLst/>
                          <a:latin typeface="Segoe UI Semilight" panose="020B0402040204020203" pitchFamily="34" charset="0"/>
                          <a:ea typeface="Calibri" panose="020F0502020204030204" pitchFamily="34" charset="0"/>
                          <a:cs typeface="Segoe UI Semilight" panose="020B0402040204020203" pitchFamily="34" charset="0"/>
                        </a:rPr>
                        <a:t> solutions</a:t>
                      </a:r>
                      <a:r>
                        <a:rPr lang="pt-PT" sz="1050" dirty="0">
                          <a:effectLst/>
                          <a:latin typeface="Segoe UI Semilight" panose="020B0402040204020203" pitchFamily="34" charset="0"/>
                          <a:ea typeface="Calibri" panose="020F0502020204030204" pitchFamily="34" charset="0"/>
                          <a:cs typeface="Segoe UI Semilight" panose="020B0402040204020203" pitchFamily="34" charset="0"/>
                        </a:rPr>
                        <a:t> to medical problems.</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effectLst/>
                          <a:latin typeface="Segoe UI Semilight" panose="020B0402040204020203" pitchFamily="34" charset="0"/>
                          <a:ea typeface="Calibri" panose="020F0502020204030204" pitchFamily="34" charset="0"/>
                          <a:cs typeface="Segoe UI Semilight" panose="020B0402040204020203" pitchFamily="34" charset="0"/>
                        </a:rPr>
                        <a:t>Good: I used all the modal</a:t>
                      </a:r>
                      <a:r>
                        <a:rPr lang="pt-PT" sz="1050" baseline="0" dirty="0">
                          <a:effectLst/>
                          <a:latin typeface="Segoe UI Semilight" panose="020B0402040204020203" pitchFamily="34" charset="0"/>
                          <a:ea typeface="Calibri" panose="020F0502020204030204" pitchFamily="34" charset="0"/>
                          <a:cs typeface="Segoe UI Semilight" panose="020B0402040204020203" pitchFamily="34" charset="0"/>
                        </a:rPr>
                        <a:t> verbs in my answers.</a:t>
                      </a:r>
                      <a:endParaRPr lang="pt-PT"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7" name="Table 6"/>
          <p:cNvGraphicFramePr>
            <a:graphicFrameLocks noGrp="1"/>
          </p:cNvGraphicFramePr>
          <p:nvPr>
            <p:extLst>
              <p:ext uri="{D42A27DB-BD31-4B8C-83A1-F6EECF244321}">
                <p14:modId xmlns:p14="http://schemas.microsoft.com/office/powerpoint/2010/main" val="489203693"/>
              </p:ext>
            </p:extLst>
          </p:nvPr>
        </p:nvGraphicFramePr>
        <p:xfrm>
          <a:off x="727354" y="4008085"/>
          <a:ext cx="8482550" cy="2382987"/>
        </p:xfrm>
        <a:graphic>
          <a:graphicData uri="http://schemas.openxmlformats.org/drawingml/2006/table">
            <a:tbl>
              <a:tblPr firstRow="1" firstCol="1" bandRow="1"/>
              <a:tblGrid>
                <a:gridCol w="8482550">
                  <a:extLst>
                    <a:ext uri="{9D8B030D-6E8A-4147-A177-3AD203B41FA5}">
                      <a16:colId xmlns:a16="http://schemas.microsoft.com/office/drawing/2014/main" val="20000"/>
                    </a:ext>
                  </a:extLst>
                </a:gridCol>
              </a:tblGrid>
              <a:tr h="248973">
                <a:tc>
                  <a:txBody>
                    <a:bodyPr/>
                    <a:lstStyle/>
                    <a:p>
                      <a:pPr algn="ctr">
                        <a:lnSpc>
                          <a:spcPct val="107000"/>
                        </a:lnSpc>
                        <a:spcAft>
                          <a:spcPts val="0"/>
                        </a:spcAft>
                      </a:pPr>
                      <a:r>
                        <a:rPr lang="en-GB" sz="1050" b="0"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rPr>
                        <a:t> / Archivos</a:t>
                      </a:r>
                      <a:endParaRPr lang="pt-PT" sz="1050" b="0"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extLst>
                  <a:ext uri="{0D108BD9-81ED-4DB2-BD59-A6C34878D82A}">
                    <a16:rowId xmlns:a16="http://schemas.microsoft.com/office/drawing/2014/main" val="10000"/>
                  </a:ext>
                </a:extLst>
              </a:tr>
              <a:tr h="2134014">
                <a:tc>
                  <a:txBody>
                    <a:bodyPr/>
                    <a:lstStyle/>
                    <a:p>
                      <a:pPr algn="ctr">
                        <a:lnSpc>
                          <a:spcPct val="107000"/>
                        </a:lnSpc>
                        <a:spcAft>
                          <a:spcPts val="0"/>
                        </a:spcAft>
                      </a:pPr>
                      <a:r>
                        <a:rPr lang="pt-PT" sz="980" dirty="0">
                          <a:effectLst/>
                          <a:latin typeface="Segoe UI" panose="020B0502040204020203" pitchFamily="34" charset="0"/>
                          <a:ea typeface="Calibri" panose="020F0502020204030204" pitchFamily="34" charset="0"/>
                          <a:cs typeface="Segoe UI" panose="020B0502040204020203" pitchFamily="34" charset="0"/>
                        </a:rPr>
                        <a:t>Link to the original document:</a:t>
                      </a:r>
                      <a:r>
                        <a:rPr lang="pt-PT" sz="980" baseline="0" dirty="0">
                          <a:effectLst/>
                          <a:latin typeface="Segoe UI" panose="020B0502040204020203" pitchFamily="34" charset="0"/>
                          <a:ea typeface="Calibri" panose="020F0502020204030204" pitchFamily="34" charset="0"/>
                          <a:cs typeface="Segoe UI" panose="020B0502040204020203" pitchFamily="34" charset="0"/>
                        </a:rPr>
                        <a:t>  </a:t>
                      </a:r>
                      <a:r>
                        <a:rPr lang="pt-PT" sz="980" baseline="0" dirty="0">
                          <a:effectLst/>
                          <a:latin typeface="Segoe UI" panose="020B0502040204020203" pitchFamily="34" charset="0"/>
                          <a:ea typeface="Calibri" panose="020F0502020204030204" pitchFamily="34" charset="0"/>
                          <a:cs typeface="Segoe UI" panose="020B0502040204020203" pitchFamily="34" charset="0"/>
                          <a:hlinkClick r:id="rId6"/>
                        </a:rPr>
                        <a:t>https://drive.google.com/file/d/1HLKbEQAX88bjcYPT9XVUEnfqe6G0npwG/view?usp=sharing</a:t>
                      </a:r>
                      <a:r>
                        <a:rPr lang="pt-PT" sz="980" baseline="0" dirty="0">
                          <a:effectLst/>
                          <a:latin typeface="Segoe UI" panose="020B0502040204020203" pitchFamily="34" charset="0"/>
                          <a:ea typeface="Calibri" panose="020F0502020204030204" pitchFamily="34" charset="0"/>
                          <a:cs typeface="Segoe UI" panose="020B0502040204020203" pitchFamily="34" charset="0"/>
                        </a:rPr>
                        <a:t>   </a:t>
                      </a:r>
                    </a:p>
                    <a:p>
                      <a:pPr algn="ctr">
                        <a:lnSpc>
                          <a:spcPct val="107000"/>
                        </a:lnSpc>
                        <a:spcAft>
                          <a:spcPts val="0"/>
                        </a:spcAft>
                      </a:pPr>
                      <a:endParaRPr lang="pt-PT" sz="10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32" name="Imagen 31"/>
          <p:cNvPicPr>
            <a:picLocks noChangeAspect="1"/>
          </p:cNvPicPr>
          <p:nvPr/>
        </p:nvPicPr>
        <p:blipFill>
          <a:blip r:embed="rId7"/>
          <a:stretch>
            <a:fillRect/>
          </a:stretch>
        </p:blipFill>
        <p:spPr>
          <a:xfrm>
            <a:off x="1138858" y="4270444"/>
            <a:ext cx="7756338" cy="1857982"/>
          </a:xfrm>
          <a:prstGeom prst="rect">
            <a:avLst/>
          </a:prstGeom>
        </p:spPr>
      </p:pic>
      <p:sp>
        <p:nvSpPr>
          <p:cNvPr id="15" name="Rectangle 17">
            <a:extLst>
              <a:ext uri="{FF2B5EF4-FFF2-40B4-BE49-F238E27FC236}">
                <a16:creationId xmlns:a16="http://schemas.microsoft.com/office/drawing/2014/main" id="{3FA168C1-F9E9-489E-B859-F0C275178084}"/>
              </a:ext>
            </a:extLst>
          </p:cNvPr>
          <p:cNvSpPr/>
          <p:nvPr/>
        </p:nvSpPr>
        <p:spPr>
          <a:xfrm>
            <a:off x="628850" y="1730802"/>
            <a:ext cx="4183781" cy="1654299"/>
          </a:xfrm>
          <a:prstGeom prst="rect">
            <a:avLst/>
          </a:prstGeom>
        </p:spPr>
        <p:txBody>
          <a:bodyPr wrap="square">
            <a:spAutoFit/>
          </a:bodyPr>
          <a:lstStyle/>
          <a:p>
            <a:pPr algn="just"/>
            <a:r>
              <a:rPr lang="en-GB" sz="1300" dirty="0">
                <a:latin typeface="Segoe UI Semilight" panose="020B0402040204020203" pitchFamily="34" charset="0"/>
                <a:cs typeface="Segoe UI Semilight" panose="020B0402040204020203" pitchFamily="34" charset="0"/>
              </a:rPr>
              <a:t>In the column </a:t>
            </a:r>
            <a:r>
              <a:rPr lang="en-GB" sz="1300" i="1" dirty="0">
                <a:latin typeface="Segoe UI Semilight" panose="020B0402040204020203" pitchFamily="34" charset="0"/>
                <a:cs typeface="Segoe UI Semilight" panose="020B0402040204020203" pitchFamily="34" charset="0"/>
              </a:rPr>
              <a:t>Name</a:t>
            </a:r>
            <a:r>
              <a:rPr lang="en-GB" sz="1300" dirty="0">
                <a:latin typeface="Segoe UI Semilight" panose="020B0402040204020203" pitchFamily="34" charset="0"/>
                <a:cs typeface="Segoe UI Semilight" panose="020B0402040204020203" pitchFamily="34" charset="0"/>
              </a:rPr>
              <a:t> you have to mention the </a:t>
            </a:r>
            <a:r>
              <a:rPr lang="en-GB" sz="1300" dirty="0">
                <a:latin typeface="Segoe UI Semibold" panose="020B0702040204020203" pitchFamily="34" charset="0"/>
                <a:cs typeface="Segoe UI Semibold" panose="020B0702040204020203" pitchFamily="34" charset="0"/>
              </a:rPr>
              <a:t>name of the task</a:t>
            </a:r>
            <a:r>
              <a:rPr lang="en-GB" sz="1300" dirty="0">
                <a:latin typeface="Segoe UI Semilight" panose="020B0402040204020203" pitchFamily="34" charset="0"/>
                <a:cs typeface="Segoe UI Semilight" panose="020B0402040204020203" pitchFamily="34" charset="0"/>
              </a:rPr>
              <a:t>.  In the column </a:t>
            </a:r>
            <a:r>
              <a:rPr lang="en-GB" sz="1300" i="1" dirty="0">
                <a:latin typeface="Segoe UI Semilight" panose="020B0402040204020203" pitchFamily="34" charset="0"/>
                <a:cs typeface="Segoe UI Semilight" panose="020B0402040204020203" pitchFamily="34" charset="0"/>
              </a:rPr>
              <a:t>Description</a:t>
            </a:r>
            <a:r>
              <a:rPr lang="en-GB" sz="1300" dirty="0">
                <a:latin typeface="Segoe UI Semilight" panose="020B0402040204020203" pitchFamily="34" charset="0"/>
                <a:cs typeface="Segoe UI Semilight" panose="020B0402040204020203" pitchFamily="34" charset="0"/>
              </a:rPr>
              <a:t>, you have to write a short description of the task. </a:t>
            </a:r>
          </a:p>
          <a:p>
            <a:pPr algn="just"/>
            <a:endParaRPr lang="en-GB" sz="800" dirty="0">
              <a:latin typeface="Segoe UI Semilight" panose="020B0402040204020203" pitchFamily="34" charset="0"/>
              <a:cs typeface="Segoe UI Semilight" panose="020B0402040204020203" pitchFamily="34" charset="0"/>
            </a:endParaRPr>
          </a:p>
          <a:p>
            <a:pPr algn="just"/>
            <a:r>
              <a:rPr lang="en-GB" sz="1300" dirty="0">
                <a:latin typeface="Segoe UI Semilight" panose="020B0402040204020203" pitchFamily="34" charset="0"/>
                <a:cs typeface="Segoe UI Semilight" panose="020B0402040204020203" pitchFamily="34" charset="0"/>
              </a:rPr>
              <a:t>In the column </a:t>
            </a:r>
            <a:r>
              <a:rPr lang="en-GB" sz="1300" i="1" dirty="0">
                <a:latin typeface="Segoe UI Semilight" panose="020B0402040204020203" pitchFamily="34" charset="0"/>
                <a:cs typeface="Segoe UI Semilight" panose="020B0402040204020203" pitchFamily="34" charset="0"/>
              </a:rPr>
              <a:t>My Performance, </a:t>
            </a:r>
            <a:r>
              <a:rPr lang="en-GB" sz="1300" dirty="0">
                <a:latin typeface="Segoe UI Semilight" panose="020B0402040204020203" pitchFamily="34" charset="0"/>
                <a:cs typeface="Segoe UI Semilight" panose="020B0402040204020203" pitchFamily="34" charset="0"/>
              </a:rPr>
              <a:t>add a description of your completion of the task.  Finally, in the column </a:t>
            </a:r>
            <a:r>
              <a:rPr lang="en-GB" sz="1300" i="1" dirty="0">
                <a:latin typeface="Segoe UI Semilight" panose="020B0402040204020203" pitchFamily="34" charset="0"/>
                <a:cs typeface="Segoe UI Semilight" panose="020B0402040204020203" pitchFamily="34" charset="0"/>
              </a:rPr>
              <a:t>Files</a:t>
            </a:r>
            <a:r>
              <a:rPr lang="en-GB" sz="1300" dirty="0">
                <a:latin typeface="Segoe UI Semilight" panose="020B0402040204020203" pitchFamily="34" charset="0"/>
                <a:cs typeface="Segoe UI Semilight" panose="020B0402040204020203" pitchFamily="34" charset="0"/>
              </a:rPr>
              <a:t>, you can include screenshots of your work and links to your files, recordings or videos, etc.</a:t>
            </a:r>
          </a:p>
        </p:txBody>
      </p:sp>
      <p:sp>
        <p:nvSpPr>
          <p:cNvPr id="16" name="Rectangle 2">
            <a:extLst>
              <a:ext uri="{FF2B5EF4-FFF2-40B4-BE49-F238E27FC236}">
                <a16:creationId xmlns:a16="http://schemas.microsoft.com/office/drawing/2014/main" id="{68EBCDF4-CB15-4DEC-976B-2C6980E82EEF}"/>
              </a:ext>
            </a:extLst>
          </p:cNvPr>
          <p:cNvSpPr>
            <a:spLocks noChangeArrowheads="1"/>
          </p:cNvSpPr>
          <p:nvPr/>
        </p:nvSpPr>
        <p:spPr bwMode="auto">
          <a:xfrm>
            <a:off x="4964635" y="1696868"/>
            <a:ext cx="4287273" cy="1654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En la columna </a:t>
            </a:r>
            <a:r>
              <a:rPr kumimoji="0" lang="es-MX" altLang="es-MX" sz="1300" b="0" i="1"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Nombre</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 agrega el </a:t>
            </a:r>
            <a:r>
              <a:rPr kumimoji="0" lang="es-MX" altLang="es-MX" sz="1300" b="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nombre del trabajo</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 En la columna </a:t>
            </a:r>
            <a:r>
              <a:rPr kumimoji="0" lang="es-MX" altLang="es-MX" sz="1300" b="0" i="1"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Descripción</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 escribe una breve descripción de la tarea. </a:t>
            </a:r>
            <a:r>
              <a:rPr kumimoji="0" lang="es-MX" altLang="es-MX" sz="1300" b="0" u="none" strike="noStrike" cap="none" normalizeH="0" dirty="0">
                <a:ln>
                  <a:noFill/>
                </a:ln>
                <a:solidFill>
                  <a:schemeClr val="tx1"/>
                </a:solidFill>
                <a:effectLst/>
                <a:latin typeface="Segoe UI Semilight" panose="020B0402040204020203" pitchFamily="34" charset="0"/>
                <a:cs typeface="Segoe UI Semilight" panose="020B0402040204020203"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s-MX" altLang="es-MX" sz="800" baseline="0" dirty="0">
              <a:latin typeface="Segoe UI Semilight" panose="020B0402040204020203" pitchFamily="34" charset="0"/>
              <a:cs typeface="Segoe UI Semilight" panose="020B04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En la columna </a:t>
            </a:r>
            <a:r>
              <a:rPr kumimoji="0" lang="es-MX" altLang="es-MX" sz="1300" b="0" i="1"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Mi Desempeño </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describe cómo fue tu</a:t>
            </a:r>
            <a:r>
              <a:rPr kumimoji="0" lang="es-MX" altLang="es-MX" sz="1300" b="0" u="none" strike="noStrike" cap="none" normalizeH="0" dirty="0">
                <a:ln>
                  <a:noFill/>
                </a:ln>
                <a:solidFill>
                  <a:schemeClr val="tx1"/>
                </a:solidFill>
                <a:effectLst/>
                <a:latin typeface="Segoe UI Semilight" panose="020B0402040204020203" pitchFamily="34" charset="0"/>
                <a:cs typeface="Segoe UI Semilight" panose="020B0402040204020203" pitchFamily="34" charset="0"/>
              </a:rPr>
              <a:t> </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desempeño/esfuerzo al realizar la tarea. Finalmente, en la columna </a:t>
            </a:r>
            <a:r>
              <a:rPr kumimoji="0" lang="es-MX" altLang="es-MX" sz="1300" b="0" i="1"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Archivo</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s puedes agregar capturas de pantalla de tu trabajo y enlaces a tus archivos,</a:t>
            </a:r>
            <a:r>
              <a:rPr kumimoji="0" lang="es-MX" altLang="es-MX" sz="1300" b="0" u="none" strike="noStrike" cap="none" normalizeH="0" dirty="0">
                <a:ln>
                  <a:noFill/>
                </a:ln>
                <a:solidFill>
                  <a:schemeClr val="tx1"/>
                </a:solidFill>
                <a:effectLst/>
                <a:latin typeface="Segoe UI Semilight" panose="020B0402040204020203" pitchFamily="34" charset="0"/>
                <a:cs typeface="Segoe UI Semilight" panose="020B0402040204020203" pitchFamily="34" charset="0"/>
              </a:rPr>
              <a:t> </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grabaciones o videos.  </a:t>
            </a:r>
          </a:p>
        </p:txBody>
      </p:sp>
    </p:spTree>
    <p:extLst>
      <p:ext uri="{BB962C8B-B14F-4D97-AF65-F5344CB8AC3E}">
        <p14:creationId xmlns:p14="http://schemas.microsoft.com/office/powerpoint/2010/main" val="104921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44</a:t>
            </a:fld>
            <a:endParaRPr lang="es-MX" dirty="0">
              <a:latin typeface="Segoe UI Semilight" panose="020B0402040204020203" pitchFamily="34" charset="0"/>
              <a:cs typeface="Segoe UI Semilight" panose="020B0402040204020203" pitchFamily="34" charset="0"/>
            </a:endParaRPr>
          </a:p>
        </p:txBody>
      </p:sp>
      <p:grpSp>
        <p:nvGrpSpPr>
          <p:cNvPr id="29" name="Group 28"/>
          <p:cNvGrpSpPr/>
          <p:nvPr/>
        </p:nvGrpSpPr>
        <p:grpSpPr>
          <a:xfrm>
            <a:off x="1988232" y="1754430"/>
            <a:ext cx="3632308" cy="4549101"/>
            <a:chOff x="2269722" y="1720715"/>
            <a:chExt cx="3632308" cy="4549101"/>
          </a:xfrm>
        </p:grpSpPr>
        <p:sp>
          <p:nvSpPr>
            <p:cNvPr id="42" name="Rectangle 41"/>
            <p:cNvSpPr/>
            <p:nvPr/>
          </p:nvSpPr>
          <p:spPr>
            <a:xfrm>
              <a:off x="2274358" y="1720715"/>
              <a:ext cx="2854820" cy="307777"/>
            </a:xfrm>
            <a:prstGeom prst="rect">
              <a:avLst/>
            </a:prstGeom>
          </p:spPr>
          <p:txBody>
            <a:bodyPr wrap="non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Chapter IX: </a:t>
              </a:r>
              <a:r>
                <a:rPr lang="es-MX" sz="1400" dirty="0">
                  <a:solidFill>
                    <a:srgbClr val="572F82"/>
                  </a:solidFill>
                  <a:latin typeface="Segoe UI" panose="020B0502040204020203" pitchFamily="34" charset="0"/>
                  <a:cs typeface="Segoe UI" panose="020B0502040204020203" pitchFamily="34" charset="0"/>
                </a:rPr>
                <a:t>‘Splitting the Fugitive’</a:t>
              </a:r>
            </a:p>
          </p:txBody>
        </p:sp>
        <p:sp>
          <p:nvSpPr>
            <p:cNvPr id="43" name="Rectángulo 72"/>
            <p:cNvSpPr/>
            <p:nvPr/>
          </p:nvSpPr>
          <p:spPr>
            <a:xfrm>
              <a:off x="2291591" y="2111910"/>
              <a:ext cx="277976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Vancity is a nice city and...Thief! Thief! You have to give a physical description about the thief who stole your cellphone. Complete the steps to catch the person responsible for this atrocious action!</a:t>
              </a:r>
              <a:endParaRPr lang="es-MX"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44" name="Rectángulo 72"/>
            <p:cNvSpPr/>
            <p:nvPr/>
          </p:nvSpPr>
          <p:spPr>
            <a:xfrm>
              <a:off x="2289932" y="3173127"/>
              <a:ext cx="278142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Hanna is out! You woke up and she’s gone! You are alone in the apartment, you’re the king in the north! Discover more about your apartment while you get ready to go out and have fun in the jungle, I mean, in Vancity.</a:t>
              </a:r>
            </a:p>
          </p:txBody>
        </p:sp>
        <p:sp>
          <p:nvSpPr>
            <p:cNvPr id="45" name="Rectangle 44"/>
            <p:cNvSpPr/>
            <p:nvPr/>
          </p:nvSpPr>
          <p:spPr>
            <a:xfrm>
              <a:off x="2273228" y="2858077"/>
              <a:ext cx="3628802"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Chapter X: </a:t>
              </a:r>
              <a:r>
                <a:rPr lang="es-MX" sz="1400" dirty="0">
                  <a:solidFill>
                    <a:srgbClr val="847DB8"/>
                  </a:solidFill>
                  <a:latin typeface="Segoe UI" panose="020B0502040204020203" pitchFamily="34" charset="0"/>
                  <a:cs typeface="Segoe UI" panose="020B0502040204020203" pitchFamily="34" charset="0"/>
                </a:rPr>
                <a:t>‘Home Alone’</a:t>
              </a:r>
            </a:p>
          </p:txBody>
        </p:sp>
        <p:sp>
          <p:nvSpPr>
            <p:cNvPr id="46" name="Rectángulo 72"/>
            <p:cNvSpPr/>
            <p:nvPr/>
          </p:nvSpPr>
          <p:spPr>
            <a:xfrm>
              <a:off x="2288541" y="4337157"/>
              <a:ext cx="2840638"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You just checked the calendar and Hanna’s birthday is soon! You want to buy her a present, so get ready to explore your new home town, Vancity. Check out the must see places in the city, but don’t forget to find the city mall!</a:t>
              </a:r>
            </a:p>
          </p:txBody>
        </p:sp>
        <p:sp>
          <p:nvSpPr>
            <p:cNvPr id="47" name="Rectangle 46"/>
            <p:cNvSpPr/>
            <p:nvPr/>
          </p:nvSpPr>
          <p:spPr>
            <a:xfrm>
              <a:off x="2273124" y="3995975"/>
              <a:ext cx="3628802"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Chapter XI: </a:t>
              </a:r>
              <a:r>
                <a:rPr lang="es-MX" sz="1400" dirty="0">
                  <a:solidFill>
                    <a:srgbClr val="BE709D"/>
                  </a:solidFill>
                  <a:latin typeface="Segoe UI" panose="020B0502040204020203" pitchFamily="34" charset="0"/>
                  <a:cs typeface="Segoe UI" panose="020B0502040204020203" pitchFamily="34" charset="0"/>
                </a:rPr>
                <a:t>‘Vancity’</a:t>
              </a:r>
            </a:p>
          </p:txBody>
        </p:sp>
        <p:sp>
          <p:nvSpPr>
            <p:cNvPr id="48" name="Rectángulo 72"/>
            <p:cNvSpPr/>
            <p:nvPr/>
          </p:nvSpPr>
          <p:spPr>
            <a:xfrm>
              <a:off x="2284275" y="5549816"/>
              <a:ext cx="2787076"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It’s Hanna’s birthday! Go to the city mall (in Black Friday) to find the perfect present. Hanna loves fashion, a fine piece of clothing is the perfect gift for her!</a:t>
              </a:r>
            </a:p>
          </p:txBody>
        </p:sp>
        <p:sp>
          <p:nvSpPr>
            <p:cNvPr id="50" name="Rectangle 49"/>
            <p:cNvSpPr/>
            <p:nvPr/>
          </p:nvSpPr>
          <p:spPr>
            <a:xfrm>
              <a:off x="2269722" y="5136963"/>
              <a:ext cx="3628802"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Chapter XII: </a:t>
              </a:r>
              <a:r>
                <a:rPr lang="es-MX" sz="1400" dirty="0">
                  <a:solidFill>
                    <a:srgbClr val="891B55"/>
                  </a:solidFill>
                  <a:latin typeface="Segoe UI" panose="020B0502040204020203" pitchFamily="34" charset="0"/>
                  <a:cs typeface="Segoe UI" panose="020B0502040204020203" pitchFamily="34" charset="0"/>
                </a:rPr>
                <a:t>‘Devil wears Prada’</a:t>
              </a:r>
            </a:p>
          </p:txBody>
        </p:sp>
      </p:grpSp>
      <p:grpSp>
        <p:nvGrpSpPr>
          <p:cNvPr id="30" name="Group 29"/>
          <p:cNvGrpSpPr/>
          <p:nvPr/>
        </p:nvGrpSpPr>
        <p:grpSpPr>
          <a:xfrm>
            <a:off x="6301067" y="1754234"/>
            <a:ext cx="3243455" cy="4539199"/>
            <a:chOff x="2290596" y="1725486"/>
            <a:chExt cx="3756979" cy="4539199"/>
          </a:xfrm>
        </p:grpSpPr>
        <p:sp>
          <p:nvSpPr>
            <p:cNvPr id="33" name="Rectangle 32"/>
            <p:cNvSpPr/>
            <p:nvPr/>
          </p:nvSpPr>
          <p:spPr>
            <a:xfrm>
              <a:off x="2292382" y="1725486"/>
              <a:ext cx="3755193" cy="307777"/>
            </a:xfrm>
            <a:prstGeom prst="rect">
              <a:avLst/>
            </a:prstGeom>
          </p:spPr>
          <p:txBody>
            <a:bodyPr wrap="non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Chapter XIII: </a:t>
              </a:r>
              <a:r>
                <a:rPr lang="es-MX" sz="1400" dirty="0">
                  <a:solidFill>
                    <a:srgbClr val="D88C54"/>
                  </a:solidFill>
                  <a:latin typeface="Segoe UI" panose="020B0502040204020203" pitchFamily="34" charset="0"/>
                  <a:cs typeface="Segoe UI" panose="020B0502040204020203" pitchFamily="34" charset="0"/>
                </a:rPr>
                <a:t>‘Like Water for Chocolate’</a:t>
              </a:r>
            </a:p>
          </p:txBody>
        </p:sp>
        <p:sp>
          <p:nvSpPr>
            <p:cNvPr id="34" name="Rectángulo 72"/>
            <p:cNvSpPr/>
            <p:nvPr/>
          </p:nvSpPr>
          <p:spPr>
            <a:xfrm>
              <a:off x="2302793" y="2057793"/>
              <a:ext cx="3271483"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In this chapter you’ll learn about something everyone loves: food. Hanna sent you a message about going to grab some food after shopping. Choose the best restaurant among the many places in the food court. </a:t>
              </a:r>
            </a:p>
          </p:txBody>
        </p:sp>
        <p:sp>
          <p:nvSpPr>
            <p:cNvPr id="35" name="Rectángulo 72"/>
            <p:cNvSpPr/>
            <p:nvPr/>
          </p:nvSpPr>
          <p:spPr>
            <a:xfrm>
              <a:off x="2310490" y="3239820"/>
              <a:ext cx="3321253"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You just noticed you need to find a part-time job during your studies in Canada. Hanna will help you prepare for your job hunting experience and adventure into the working world in English. </a:t>
              </a:r>
            </a:p>
          </p:txBody>
        </p:sp>
        <p:sp>
          <p:nvSpPr>
            <p:cNvPr id="36" name="Rectangle 35"/>
            <p:cNvSpPr/>
            <p:nvPr/>
          </p:nvSpPr>
          <p:spPr>
            <a:xfrm>
              <a:off x="2296946" y="2855446"/>
              <a:ext cx="3750624"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Chapter XIV: </a:t>
              </a:r>
              <a:r>
                <a:rPr lang="es-MX" sz="1400" dirty="0">
                  <a:solidFill>
                    <a:srgbClr val="EBC130"/>
                  </a:solidFill>
                  <a:latin typeface="Segoe UI" panose="020B0502040204020203" pitchFamily="34" charset="0"/>
                  <a:cs typeface="Segoe UI" panose="020B0502040204020203" pitchFamily="34" charset="0"/>
                </a:rPr>
                <a:t>‘The Office’</a:t>
              </a:r>
            </a:p>
          </p:txBody>
        </p:sp>
        <p:sp>
          <p:nvSpPr>
            <p:cNvPr id="37" name="Rectángulo 72"/>
            <p:cNvSpPr/>
            <p:nvPr/>
          </p:nvSpPr>
          <p:spPr>
            <a:xfrm>
              <a:off x="2290602" y="4389502"/>
              <a:ext cx="344237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Johnny Vancity is visiting your home country. He wants some recommendations about what indoor and outdoor activities he can do there. Do a presentation about it with the information required. </a:t>
              </a:r>
            </a:p>
          </p:txBody>
        </p:sp>
        <p:sp>
          <p:nvSpPr>
            <p:cNvPr id="38" name="Rectangle 37"/>
            <p:cNvSpPr/>
            <p:nvPr/>
          </p:nvSpPr>
          <p:spPr>
            <a:xfrm>
              <a:off x="2299169" y="4012451"/>
              <a:ext cx="3628801"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Chapter XV: </a:t>
              </a:r>
              <a:r>
                <a:rPr lang="es-MX" sz="1400" dirty="0">
                  <a:solidFill>
                    <a:srgbClr val="448785"/>
                  </a:solidFill>
                  <a:latin typeface="Segoe UI" panose="020B0502040204020203" pitchFamily="34" charset="0"/>
                  <a:cs typeface="Segoe UI" panose="020B0502040204020203" pitchFamily="34" charset="0"/>
                </a:rPr>
                <a:t>‘The Spectacular Now’</a:t>
              </a:r>
            </a:p>
          </p:txBody>
        </p:sp>
        <p:sp>
          <p:nvSpPr>
            <p:cNvPr id="40" name="Rectángulo 72"/>
            <p:cNvSpPr/>
            <p:nvPr/>
          </p:nvSpPr>
          <p:spPr>
            <a:xfrm>
              <a:off x="2304022" y="5544685"/>
              <a:ext cx="342895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This is the final chapter of the book II. Hanna is in some place in Mexico and Johnny Vancity is in Ajijic, Jalisco, it’s a crazy chapter!. They want to know more about Mexico and your own culture. .</a:t>
              </a:r>
            </a:p>
          </p:txBody>
        </p:sp>
        <p:sp>
          <p:nvSpPr>
            <p:cNvPr id="41" name="Rectangle 40"/>
            <p:cNvSpPr/>
            <p:nvPr/>
          </p:nvSpPr>
          <p:spPr>
            <a:xfrm>
              <a:off x="2290596" y="5152575"/>
              <a:ext cx="3628801"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Chapter XVI: </a:t>
              </a:r>
              <a:r>
                <a:rPr lang="es-MX" sz="1400" dirty="0">
                  <a:solidFill>
                    <a:srgbClr val="195E52"/>
                  </a:solidFill>
                  <a:latin typeface="Segoe UI" panose="020B0502040204020203" pitchFamily="34" charset="0"/>
                  <a:cs typeface="Segoe UI" panose="020B0502040204020203" pitchFamily="34" charset="0"/>
                </a:rPr>
                <a:t>‘Into the Wild’</a:t>
              </a:r>
            </a:p>
          </p:txBody>
        </p:sp>
      </p:grpSp>
      <p:sp>
        <p:nvSpPr>
          <p:cNvPr id="55" name="TextBox 10"/>
          <p:cNvSpPr txBox="1"/>
          <p:nvPr/>
        </p:nvSpPr>
        <p:spPr>
          <a:xfrm>
            <a:off x="607830" y="915269"/>
            <a:ext cx="7688513"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Story Summary - Book II</a:t>
            </a:r>
          </a:p>
        </p:txBody>
      </p:sp>
      <p:sp>
        <p:nvSpPr>
          <p:cNvPr id="69" name="Rectángulo 7">
            <a:extLst>
              <a:ext uri="{FF2B5EF4-FFF2-40B4-BE49-F238E27FC236}">
                <a16:creationId xmlns:a16="http://schemas.microsoft.com/office/drawing/2014/main" id="{B6D489A2-8A7B-4BD7-99E1-A28A89F2EE2C}"/>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0" name="TextBox 10">
            <a:extLst>
              <a:ext uri="{FF2B5EF4-FFF2-40B4-BE49-F238E27FC236}">
                <a16:creationId xmlns:a16="http://schemas.microsoft.com/office/drawing/2014/main" id="{8D0711AA-F3D7-494E-86AD-91B11C6470B9}"/>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135" name="Grupo 134">
            <a:extLst>
              <a:ext uri="{FF2B5EF4-FFF2-40B4-BE49-F238E27FC236}">
                <a16:creationId xmlns:a16="http://schemas.microsoft.com/office/drawing/2014/main" id="{F1E57611-B429-4A42-9CC7-AFBD661F162C}"/>
              </a:ext>
            </a:extLst>
          </p:cNvPr>
          <p:cNvGrpSpPr/>
          <p:nvPr/>
        </p:nvGrpSpPr>
        <p:grpSpPr>
          <a:xfrm>
            <a:off x="723536" y="1826462"/>
            <a:ext cx="1241411" cy="1005737"/>
            <a:chOff x="400883" y="-15474"/>
            <a:chExt cx="5175329" cy="4192830"/>
          </a:xfrm>
        </p:grpSpPr>
        <p:pic>
          <p:nvPicPr>
            <p:cNvPr id="136" name="Picture 4" descr="Imagen relacionada">
              <a:extLst>
                <a:ext uri="{FF2B5EF4-FFF2-40B4-BE49-F238E27FC236}">
                  <a16:creationId xmlns:a16="http://schemas.microsoft.com/office/drawing/2014/main" id="{EFB6D2C0-F81D-4F27-A500-CD26CAD63F09}"/>
                </a:ext>
              </a:extLst>
            </p:cNvPr>
            <p:cNvPicPr>
              <a:picLocks noChangeAspect="1" noChangeArrowheads="1"/>
            </p:cNvPicPr>
            <p:nvPr/>
          </p:nvPicPr>
          <p:blipFill rotWithShape="1">
            <a:blip r:embed="rId6" cstate="print">
              <a:alphaModFix amt="46000"/>
              <a:extLst>
                <a:ext uri="{BEBA8EAE-BF5A-486C-A8C5-ECC9F3942E4B}">
                  <a14:imgProps xmlns:a14="http://schemas.microsoft.com/office/drawing/2010/main">
                    <a14:imgLayer r:embed="rId7">
                      <a14:imgEffect>
                        <a14:brightnessContrast contrast="-10000"/>
                      </a14:imgEffect>
                    </a14:imgLayer>
                  </a14:imgProps>
                </a:ext>
                <a:ext uri="{28A0092B-C50C-407E-A947-70E740481C1C}">
                  <a14:useLocalDpi xmlns:a14="http://schemas.microsoft.com/office/drawing/2010/main" val="0"/>
                </a:ext>
              </a:extLst>
            </a:blip>
            <a:srcRect t="4173" b="14813"/>
            <a:stretch/>
          </p:blipFill>
          <p:spPr bwMode="auto">
            <a:xfrm rot="10800000">
              <a:off x="400883" y="-15474"/>
              <a:ext cx="5175328" cy="4192830"/>
            </a:xfrm>
            <a:prstGeom prst="rect">
              <a:avLst/>
            </a:prstGeom>
            <a:noFill/>
            <a:extLst>
              <a:ext uri="{909E8E84-426E-40DD-AFC4-6F175D3DCCD1}">
                <a14:hiddenFill xmlns:a14="http://schemas.microsoft.com/office/drawing/2010/main">
                  <a:solidFill>
                    <a:srgbClr val="FFFFFF"/>
                  </a:solidFill>
                </a14:hiddenFill>
              </a:ext>
            </a:extLst>
          </p:spPr>
        </p:pic>
        <p:grpSp>
          <p:nvGrpSpPr>
            <p:cNvPr id="137" name="Grupo 136">
              <a:extLst>
                <a:ext uri="{FF2B5EF4-FFF2-40B4-BE49-F238E27FC236}">
                  <a16:creationId xmlns:a16="http://schemas.microsoft.com/office/drawing/2014/main" id="{AE61771F-860D-4319-83E2-3622985C4ECA}"/>
                </a:ext>
              </a:extLst>
            </p:cNvPr>
            <p:cNvGrpSpPr/>
            <p:nvPr/>
          </p:nvGrpSpPr>
          <p:grpSpPr>
            <a:xfrm>
              <a:off x="400883" y="255011"/>
              <a:ext cx="5175329" cy="3742301"/>
              <a:chOff x="1917055" y="1570262"/>
              <a:chExt cx="5962650" cy="4311617"/>
            </a:xfrm>
          </p:grpSpPr>
          <p:pic>
            <p:nvPicPr>
              <p:cNvPr id="138" name="Picture 22" descr="Imagen relacionada">
                <a:extLst>
                  <a:ext uri="{FF2B5EF4-FFF2-40B4-BE49-F238E27FC236}">
                    <a16:creationId xmlns:a16="http://schemas.microsoft.com/office/drawing/2014/main" id="{2B6BA86C-ED9D-4E5C-A6F0-2AFB06A5F493}"/>
                  </a:ext>
                </a:extLst>
              </p:cNvPr>
              <p:cNvPicPr>
                <a:picLocks noChangeAspect="1" noChangeArrowheads="1"/>
              </p:cNvPicPr>
              <p:nvPr/>
            </p:nvPicPr>
            <p:blipFill rotWithShape="1">
              <a:blip r:embed="rId8" cstate="print">
                <a:alphaModFix amt="92000"/>
                <a:extLst>
                  <a:ext uri="{BEBA8EAE-BF5A-486C-A8C5-ECC9F3942E4B}">
                    <a14:imgProps xmlns:a14="http://schemas.microsoft.com/office/drawing/2010/main">
                      <a14:imgLayer r:embed="rId9">
                        <a14:imgEffect>
                          <a14:backgroundRemoval t="9585" b="97923" l="1438" r="96965">
                            <a14:foregroundMark x1="5911" y1="43770" x2="15335" y2="50000"/>
                            <a14:foregroundMark x1="15335" y1="50000" x2="21565" y2="50479"/>
                            <a14:foregroundMark x1="6550" y1="49361" x2="15016" y2="38818"/>
                            <a14:foregroundMark x1="14537" y1="36741" x2="7987" y2="40895"/>
                            <a14:foregroundMark x1="3994" y1="46326" x2="3994" y2="46326"/>
                            <a14:foregroundMark x1="48882" y1="34185" x2="48882" y2="34185"/>
                            <a14:foregroundMark x1="47444" y1="37859" x2="47444" y2="37859"/>
                            <a14:foregroundMark x1="96805" y1="66134" x2="96805" y2="66134"/>
                            <a14:foregroundMark x1="85304" y1="72684" x2="85304" y2="72684"/>
                            <a14:foregroundMark x1="86262" y1="71086" x2="73163" y2="71565"/>
                            <a14:foregroundMark x1="96326" y1="72045" x2="70128" y2="71086"/>
                            <a14:foregroundMark x1="70128" y1="71086" x2="65495" y2="72045"/>
                            <a14:foregroundMark x1="47923" y1="72684" x2="39297" y2="72684"/>
                            <a14:foregroundMark x1="48882" y1="72045" x2="52396" y2="72045"/>
                            <a14:foregroundMark x1="23163" y1="72045" x2="12460" y2="72045"/>
                            <a14:foregroundMark x1="8946" y1="72045" x2="8946" y2="72045"/>
                            <a14:foregroundMark x1="2875" y1="72045" x2="2875" y2="72045"/>
                            <a14:foregroundMark x1="2875" y1="72045" x2="2875" y2="72045"/>
                            <a14:foregroundMark x1="2875" y1="72045" x2="2875" y2="72045"/>
                            <a14:foregroundMark x1="1438" y1="66134" x2="1438" y2="66134"/>
                            <a14:foregroundMark x1="91214" y1="92812" x2="91214" y2="92812"/>
                            <a14:foregroundMark x1="94249" y1="96805" x2="6550" y2="93770"/>
                            <a14:foregroundMark x1="98403" y1="94888" x2="20607" y2="95208"/>
                            <a14:foregroundMark x1="20607" y1="95208" x2="16613" y2="97284"/>
                            <a14:foregroundMark x1="61981" y1="92332" x2="61981" y2="92332"/>
                            <a14:foregroundMark x1="44409" y1="92332" x2="44409" y2="92332"/>
                            <a14:foregroundMark x1="49840" y1="90256" x2="49840" y2="90256"/>
                            <a14:foregroundMark x1="3994" y1="94249" x2="3994" y2="94249"/>
                            <a14:foregroundMark x1="96965" y1="70607" x2="93291" y2="72045"/>
                            <a14:foregroundMark x1="9904" y1="97923" x2="5911" y2="93450"/>
                          </a14:backgroundRemoval>
                        </a14:imgEffect>
                        <a14:imgEffect>
                          <a14:colorTemperature colorTemp="6000"/>
                        </a14:imgEffect>
                        <a14:imgEffect>
                          <a14:saturation sat="90000"/>
                        </a14:imgEffect>
                        <a14:imgEffect>
                          <a14:brightnessContrast contrast="-10000"/>
                        </a14:imgEffect>
                      </a14:imgLayer>
                    </a14:imgProps>
                  </a:ext>
                  <a:ext uri="{28A0092B-C50C-407E-A947-70E740481C1C}">
                    <a14:useLocalDpi xmlns:a14="http://schemas.microsoft.com/office/drawing/2010/main" val="0"/>
                  </a:ext>
                </a:extLst>
              </a:blip>
              <a:srcRect t="9458" b="18232"/>
              <a:stretch/>
            </p:blipFill>
            <p:spPr bwMode="auto">
              <a:xfrm>
                <a:off x="1917055" y="1570262"/>
                <a:ext cx="5962650" cy="4311617"/>
              </a:xfrm>
              <a:prstGeom prst="rect">
                <a:avLst/>
              </a:prstGeom>
              <a:noFill/>
              <a:extLst>
                <a:ext uri="{909E8E84-426E-40DD-AFC4-6F175D3DCCD1}">
                  <a14:hiddenFill xmlns:a14="http://schemas.microsoft.com/office/drawing/2010/main">
                    <a:solidFill>
                      <a:srgbClr val="FFFFFF"/>
                    </a:solidFill>
                  </a14:hiddenFill>
                </a:ext>
              </a:extLst>
            </p:spPr>
          </p:pic>
          <p:grpSp>
            <p:nvGrpSpPr>
              <p:cNvPr id="139" name="Grupo 138">
                <a:extLst>
                  <a:ext uri="{FF2B5EF4-FFF2-40B4-BE49-F238E27FC236}">
                    <a16:creationId xmlns:a16="http://schemas.microsoft.com/office/drawing/2014/main" id="{C2C0913B-E578-4CC3-AC78-001384DE1656}"/>
                  </a:ext>
                </a:extLst>
              </p:cNvPr>
              <p:cNvGrpSpPr/>
              <p:nvPr/>
            </p:nvGrpSpPr>
            <p:grpSpPr>
              <a:xfrm>
                <a:off x="5201226" y="2581032"/>
                <a:ext cx="400194" cy="438213"/>
                <a:chOff x="5201226" y="2581032"/>
                <a:chExt cx="400194" cy="438213"/>
              </a:xfrm>
            </p:grpSpPr>
            <p:sp>
              <p:nvSpPr>
                <p:cNvPr id="143" name="Elipse 142">
                  <a:extLst>
                    <a:ext uri="{FF2B5EF4-FFF2-40B4-BE49-F238E27FC236}">
                      <a16:creationId xmlns:a16="http://schemas.microsoft.com/office/drawing/2014/main" id="{39D7024B-D7A6-4A9A-B154-CB2EF970DBDF}"/>
                    </a:ext>
                  </a:extLst>
                </p:cNvPr>
                <p:cNvSpPr/>
                <p:nvPr/>
              </p:nvSpPr>
              <p:spPr>
                <a:xfrm>
                  <a:off x="5213066" y="2597907"/>
                  <a:ext cx="388354"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4" name="Elipse 143">
                  <a:extLst>
                    <a:ext uri="{FF2B5EF4-FFF2-40B4-BE49-F238E27FC236}">
                      <a16:creationId xmlns:a16="http://schemas.microsoft.com/office/drawing/2014/main" id="{F740E132-0724-40E2-8910-7E29A803AADE}"/>
                    </a:ext>
                  </a:extLst>
                </p:cNvPr>
                <p:cNvSpPr/>
                <p:nvPr/>
              </p:nvSpPr>
              <p:spPr>
                <a:xfrm rot="20117432">
                  <a:off x="5201226" y="2581032"/>
                  <a:ext cx="306066"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40" name="Grupo 139">
                <a:extLst>
                  <a:ext uri="{FF2B5EF4-FFF2-40B4-BE49-F238E27FC236}">
                    <a16:creationId xmlns:a16="http://schemas.microsoft.com/office/drawing/2014/main" id="{B4BE5DF9-A127-44D1-BA42-31CA3776B05D}"/>
                  </a:ext>
                </a:extLst>
              </p:cNvPr>
              <p:cNvGrpSpPr/>
              <p:nvPr/>
            </p:nvGrpSpPr>
            <p:grpSpPr>
              <a:xfrm>
                <a:off x="3589489" y="2889258"/>
                <a:ext cx="285101" cy="375086"/>
                <a:chOff x="5201226" y="2576944"/>
                <a:chExt cx="400194" cy="425426"/>
              </a:xfrm>
            </p:grpSpPr>
            <p:sp>
              <p:nvSpPr>
                <p:cNvPr id="141" name="Elipse 140">
                  <a:extLst>
                    <a:ext uri="{FF2B5EF4-FFF2-40B4-BE49-F238E27FC236}">
                      <a16:creationId xmlns:a16="http://schemas.microsoft.com/office/drawing/2014/main" id="{539451DC-9802-45F7-BAF0-2692CE34BCCE}"/>
                    </a:ext>
                  </a:extLst>
                </p:cNvPr>
                <p:cNvSpPr/>
                <p:nvPr/>
              </p:nvSpPr>
              <p:spPr>
                <a:xfrm>
                  <a:off x="5213066" y="2576944"/>
                  <a:ext cx="388354"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2" name="Elipse 141">
                  <a:extLst>
                    <a:ext uri="{FF2B5EF4-FFF2-40B4-BE49-F238E27FC236}">
                      <a16:creationId xmlns:a16="http://schemas.microsoft.com/office/drawing/2014/main" id="{0154BD00-6081-448F-A406-CC32270F2329}"/>
                    </a:ext>
                  </a:extLst>
                </p:cNvPr>
                <p:cNvSpPr/>
                <p:nvPr/>
              </p:nvSpPr>
              <p:spPr>
                <a:xfrm rot="20117432">
                  <a:off x="5201226" y="2581032"/>
                  <a:ext cx="306066"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grpSp>
      <p:pic>
        <p:nvPicPr>
          <p:cNvPr id="146" name="Picture 8" descr="Imagen relacionada">
            <a:extLst>
              <a:ext uri="{FF2B5EF4-FFF2-40B4-BE49-F238E27FC236}">
                <a16:creationId xmlns:a16="http://schemas.microsoft.com/office/drawing/2014/main" id="{BBC03B12-F70B-43C4-AEB6-AD3313110BB5}"/>
              </a:ext>
            </a:extLst>
          </p:cNvPr>
          <p:cNvPicPr>
            <a:picLocks noChangeAspect="1" noChangeArrowheads="1"/>
          </p:cNvPicPr>
          <p:nvPr/>
        </p:nvPicPr>
        <p:blipFill rotWithShape="1">
          <a:blip r:embed="rId10" cstate="print">
            <a:alphaModFix amt="99000"/>
            <a:extLst>
              <a:ext uri="{BEBA8EAE-BF5A-486C-A8C5-ECC9F3942E4B}">
                <a14:imgProps xmlns:a14="http://schemas.microsoft.com/office/drawing/2010/main">
                  <a14:imgLayer r:embed="rId11">
                    <a14:imgEffect>
                      <a14:brightnessContrast bright="5000" contrast="6000"/>
                    </a14:imgEffect>
                  </a14:imgLayer>
                </a14:imgProps>
              </a:ext>
              <a:ext uri="{28A0092B-C50C-407E-A947-70E740481C1C}">
                <a14:useLocalDpi xmlns:a14="http://schemas.microsoft.com/office/drawing/2010/main" val="0"/>
              </a:ext>
            </a:extLst>
          </a:blip>
          <a:srcRect t="6675" b="15788"/>
          <a:stretch/>
        </p:blipFill>
        <p:spPr bwMode="auto">
          <a:xfrm>
            <a:off x="720472" y="2968616"/>
            <a:ext cx="1241411" cy="962551"/>
          </a:xfrm>
          <a:prstGeom prst="rect">
            <a:avLst/>
          </a:prstGeom>
          <a:noFill/>
          <a:extLst>
            <a:ext uri="{909E8E84-426E-40DD-AFC4-6F175D3DCCD1}">
              <a14:hiddenFill xmlns:a14="http://schemas.microsoft.com/office/drawing/2010/main">
                <a:solidFill>
                  <a:srgbClr val="FFFFFF"/>
                </a:solidFill>
              </a14:hiddenFill>
            </a:ext>
          </a:extLst>
        </p:spPr>
      </p:pic>
      <p:grpSp>
        <p:nvGrpSpPr>
          <p:cNvPr id="147" name="Grupo 146">
            <a:extLst>
              <a:ext uri="{FF2B5EF4-FFF2-40B4-BE49-F238E27FC236}">
                <a16:creationId xmlns:a16="http://schemas.microsoft.com/office/drawing/2014/main" id="{A95B1C09-EC6D-4B30-8429-4C3C90B8643B}"/>
              </a:ext>
            </a:extLst>
          </p:cNvPr>
          <p:cNvGrpSpPr/>
          <p:nvPr/>
        </p:nvGrpSpPr>
        <p:grpSpPr>
          <a:xfrm>
            <a:off x="725124" y="4123551"/>
            <a:ext cx="1240264" cy="961661"/>
            <a:chOff x="3443245" y="1627160"/>
            <a:chExt cx="5962650" cy="4623250"/>
          </a:xfrm>
        </p:grpSpPr>
        <p:pic>
          <p:nvPicPr>
            <p:cNvPr id="148" name="Picture 22" descr="Imagen relacionada">
              <a:extLst>
                <a:ext uri="{FF2B5EF4-FFF2-40B4-BE49-F238E27FC236}">
                  <a16:creationId xmlns:a16="http://schemas.microsoft.com/office/drawing/2014/main" id="{2E40E057-544A-473A-9163-BC63FE89084F}"/>
                </a:ext>
              </a:extLst>
            </p:cNvPr>
            <p:cNvPicPr>
              <a:picLocks noChangeAspect="1" noChangeArrowheads="1"/>
            </p:cNvPicPr>
            <p:nvPr/>
          </p:nvPicPr>
          <p:blipFill rotWithShape="1">
            <a:blip r:embed="rId12" cstate="print">
              <a:alphaModFix amt="95000"/>
              <a:extLst>
                <a:ext uri="{BEBA8EAE-BF5A-486C-A8C5-ECC9F3942E4B}">
                  <a14:imgProps xmlns:a14="http://schemas.microsoft.com/office/drawing/2010/main">
                    <a14:imgLayer r:embed="rId13">
                      <a14:imgEffect>
                        <a14:brightnessContrast contrast="3000"/>
                      </a14:imgEffect>
                    </a14:imgLayer>
                  </a14:imgProps>
                </a:ext>
                <a:ext uri="{28A0092B-C50C-407E-A947-70E740481C1C}">
                  <a14:useLocalDpi xmlns:a14="http://schemas.microsoft.com/office/drawing/2010/main" val="0"/>
                </a:ext>
              </a:extLst>
            </a:blip>
            <a:srcRect t="3664" b="18798"/>
            <a:stretch/>
          </p:blipFill>
          <p:spPr bwMode="auto">
            <a:xfrm>
              <a:off x="3443245" y="1627160"/>
              <a:ext cx="5962650" cy="4623250"/>
            </a:xfrm>
            <a:prstGeom prst="rect">
              <a:avLst/>
            </a:prstGeom>
            <a:noFill/>
            <a:extLst>
              <a:ext uri="{909E8E84-426E-40DD-AFC4-6F175D3DCCD1}">
                <a14:hiddenFill xmlns:a14="http://schemas.microsoft.com/office/drawing/2010/main">
                  <a:solidFill>
                    <a:srgbClr val="FFFFFF"/>
                  </a:solidFill>
                </a14:hiddenFill>
              </a:ext>
            </a:extLst>
          </p:spPr>
        </p:pic>
        <p:sp>
          <p:nvSpPr>
            <p:cNvPr id="149" name="Elipse 148">
              <a:extLst>
                <a:ext uri="{FF2B5EF4-FFF2-40B4-BE49-F238E27FC236}">
                  <a16:creationId xmlns:a16="http://schemas.microsoft.com/office/drawing/2014/main" id="{5F1BEE16-5201-4E33-812A-E20BEDDDF4BA}"/>
                </a:ext>
              </a:extLst>
            </p:cNvPr>
            <p:cNvSpPr/>
            <p:nvPr/>
          </p:nvSpPr>
          <p:spPr>
            <a:xfrm>
              <a:off x="5615849" y="3888889"/>
              <a:ext cx="286192" cy="291487"/>
            </a:xfrm>
            <a:prstGeom prst="ellipse">
              <a:avLst/>
            </a:prstGeom>
            <a:solidFill>
              <a:srgbClr val="FFC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0" name="Elipse 149">
              <a:extLst>
                <a:ext uri="{FF2B5EF4-FFF2-40B4-BE49-F238E27FC236}">
                  <a16:creationId xmlns:a16="http://schemas.microsoft.com/office/drawing/2014/main" id="{7BADCEB5-E091-4330-865D-8C76E0316DAB}"/>
                </a:ext>
              </a:extLst>
            </p:cNvPr>
            <p:cNvSpPr/>
            <p:nvPr/>
          </p:nvSpPr>
          <p:spPr>
            <a:xfrm>
              <a:off x="4809904" y="4482353"/>
              <a:ext cx="240811" cy="245266"/>
            </a:xfrm>
            <a:prstGeom prst="ellipse">
              <a:avLst/>
            </a:prstGeom>
            <a:solidFill>
              <a:srgbClr val="FDB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1" name="Elipse 150">
              <a:extLst>
                <a:ext uri="{FF2B5EF4-FFF2-40B4-BE49-F238E27FC236}">
                  <a16:creationId xmlns:a16="http://schemas.microsoft.com/office/drawing/2014/main" id="{4E6C1B43-D18A-4452-97EF-C4247007398A}"/>
                </a:ext>
              </a:extLst>
            </p:cNvPr>
            <p:cNvSpPr/>
            <p:nvPr/>
          </p:nvSpPr>
          <p:spPr>
            <a:xfrm>
              <a:off x="6597905" y="3697854"/>
              <a:ext cx="171723" cy="174900"/>
            </a:xfrm>
            <a:prstGeom prst="ellipse">
              <a:avLst/>
            </a:prstGeom>
            <a:solidFill>
              <a:srgbClr val="FEC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2" name="Elipse 151">
              <a:extLst>
                <a:ext uri="{FF2B5EF4-FFF2-40B4-BE49-F238E27FC236}">
                  <a16:creationId xmlns:a16="http://schemas.microsoft.com/office/drawing/2014/main" id="{C71BA990-B3E3-4BE1-BCA8-850122BAEB13}"/>
                </a:ext>
              </a:extLst>
            </p:cNvPr>
            <p:cNvSpPr/>
            <p:nvPr/>
          </p:nvSpPr>
          <p:spPr>
            <a:xfrm>
              <a:off x="6664242" y="3699646"/>
              <a:ext cx="171723" cy="174900"/>
            </a:xfrm>
            <a:prstGeom prst="ellipse">
              <a:avLst/>
            </a:prstGeom>
            <a:solidFill>
              <a:srgbClr val="FEC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3" name="Elipse 152">
              <a:extLst>
                <a:ext uri="{FF2B5EF4-FFF2-40B4-BE49-F238E27FC236}">
                  <a16:creationId xmlns:a16="http://schemas.microsoft.com/office/drawing/2014/main" id="{CF872148-7580-43A8-9578-ADF0414C809F}"/>
                </a:ext>
              </a:extLst>
            </p:cNvPr>
            <p:cNvSpPr/>
            <p:nvPr/>
          </p:nvSpPr>
          <p:spPr>
            <a:xfrm>
              <a:off x="7895185" y="3828376"/>
              <a:ext cx="286192" cy="291487"/>
            </a:xfrm>
            <a:prstGeom prst="ellipse">
              <a:avLst/>
            </a:prstGeom>
            <a:solidFill>
              <a:srgbClr val="FFC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54" name="Grupo 153">
            <a:extLst>
              <a:ext uri="{FF2B5EF4-FFF2-40B4-BE49-F238E27FC236}">
                <a16:creationId xmlns:a16="http://schemas.microsoft.com/office/drawing/2014/main" id="{C5AD381A-719A-4345-9D41-B526D17A00B6}"/>
              </a:ext>
            </a:extLst>
          </p:cNvPr>
          <p:cNvGrpSpPr/>
          <p:nvPr/>
        </p:nvGrpSpPr>
        <p:grpSpPr>
          <a:xfrm>
            <a:off x="729729" y="5259193"/>
            <a:ext cx="1231159" cy="1002509"/>
            <a:chOff x="6465920" y="6679882"/>
            <a:chExt cx="4758423" cy="3874691"/>
          </a:xfrm>
        </p:grpSpPr>
        <p:pic>
          <p:nvPicPr>
            <p:cNvPr id="155" name="Picture 2" descr="Resultado de imagen para cielo nubes vector">
              <a:extLst>
                <a:ext uri="{FF2B5EF4-FFF2-40B4-BE49-F238E27FC236}">
                  <a16:creationId xmlns:a16="http://schemas.microsoft.com/office/drawing/2014/main" id="{7FB8FC31-BBE3-4DD6-8B20-9F02FA8B4735}"/>
                </a:ext>
              </a:extLst>
            </p:cNvPr>
            <p:cNvPicPr>
              <a:picLocks noChangeAspect="1" noChangeArrowheads="1"/>
            </p:cNvPicPr>
            <p:nvPr/>
          </p:nvPicPr>
          <p:blipFill rotWithShape="1">
            <a:blip r:embed="rId14" cstate="print">
              <a:alphaModFix amt="70000"/>
              <a:extLst>
                <a:ext uri="{BEBA8EAE-BF5A-486C-A8C5-ECC9F3942E4B}">
                  <a14:imgProps xmlns:a14="http://schemas.microsoft.com/office/drawing/2010/main">
                    <a14:imgLayer r:embed="rId15">
                      <a14:imgEffect>
                        <a14:colorTemperature colorTemp="8700"/>
                      </a14:imgEffect>
                      <a14:imgEffect>
                        <a14:brightnessContrast bright="-3000"/>
                      </a14:imgEffect>
                    </a14:imgLayer>
                  </a14:imgProps>
                </a:ext>
                <a:ext uri="{28A0092B-C50C-407E-A947-70E740481C1C}">
                  <a14:useLocalDpi xmlns:a14="http://schemas.microsoft.com/office/drawing/2010/main" val="0"/>
                </a:ext>
              </a:extLst>
            </a:blip>
            <a:srcRect t="4293" b="30208"/>
            <a:stretch/>
          </p:blipFill>
          <p:spPr bwMode="auto">
            <a:xfrm>
              <a:off x="6465920" y="6679882"/>
              <a:ext cx="4758414" cy="3116740"/>
            </a:xfrm>
            <a:prstGeom prst="rect">
              <a:avLst/>
            </a:prstGeom>
            <a:noFill/>
            <a:extLst>
              <a:ext uri="{909E8E84-426E-40DD-AFC4-6F175D3DCCD1}">
                <a14:hiddenFill xmlns:a14="http://schemas.microsoft.com/office/drawing/2010/main">
                  <a:solidFill>
                    <a:srgbClr val="FFFFFF"/>
                  </a:solidFill>
                </a14:hiddenFill>
              </a:ext>
            </a:extLst>
          </p:spPr>
        </p:pic>
        <p:grpSp>
          <p:nvGrpSpPr>
            <p:cNvPr id="156" name="Grupo 155">
              <a:extLst>
                <a:ext uri="{FF2B5EF4-FFF2-40B4-BE49-F238E27FC236}">
                  <a16:creationId xmlns:a16="http://schemas.microsoft.com/office/drawing/2014/main" id="{24446EEB-B649-4AB6-A658-A048520A6CF6}"/>
                </a:ext>
              </a:extLst>
            </p:cNvPr>
            <p:cNvGrpSpPr/>
            <p:nvPr/>
          </p:nvGrpSpPr>
          <p:grpSpPr>
            <a:xfrm>
              <a:off x="6465924" y="6747722"/>
              <a:ext cx="4758419" cy="3806851"/>
              <a:chOff x="13145417" y="-2684429"/>
              <a:chExt cx="4758419" cy="3806851"/>
            </a:xfrm>
          </p:grpSpPr>
          <p:sp>
            <p:nvSpPr>
              <p:cNvPr id="157" name="Rectángulo 156">
                <a:extLst>
                  <a:ext uri="{FF2B5EF4-FFF2-40B4-BE49-F238E27FC236}">
                    <a16:creationId xmlns:a16="http://schemas.microsoft.com/office/drawing/2014/main" id="{690977B2-60B5-4EB5-B0D3-B9401FA1C00E}"/>
                  </a:ext>
                </a:extLst>
              </p:cNvPr>
              <p:cNvSpPr/>
              <p:nvPr/>
            </p:nvSpPr>
            <p:spPr>
              <a:xfrm>
                <a:off x="13145421" y="260930"/>
                <a:ext cx="4758415" cy="689161"/>
              </a:xfrm>
              <a:prstGeom prst="rect">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8" name="Rectángulo 157">
                <a:extLst>
                  <a:ext uri="{FF2B5EF4-FFF2-40B4-BE49-F238E27FC236}">
                    <a16:creationId xmlns:a16="http://schemas.microsoft.com/office/drawing/2014/main" id="{BBBD8493-0CA9-4C30-9670-EF5382F1668C}"/>
                  </a:ext>
                </a:extLst>
              </p:cNvPr>
              <p:cNvSpPr/>
              <p:nvPr/>
            </p:nvSpPr>
            <p:spPr>
              <a:xfrm>
                <a:off x="13145417" y="225881"/>
                <a:ext cx="4758415" cy="13859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59" name="Picture 4" descr="Imagen relacionada">
                <a:extLst>
                  <a:ext uri="{FF2B5EF4-FFF2-40B4-BE49-F238E27FC236}">
                    <a16:creationId xmlns:a16="http://schemas.microsoft.com/office/drawing/2014/main" id="{48403AE5-4E85-4C68-84C9-EA95DC64DF30}"/>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backgroundRemoval t="9585" b="91374" l="1438" r="97764">
                            <a14:foregroundMark x1="2077" y1="10543" x2="97764" y2="11022"/>
                            <a14:foregroundMark x1="1757" y1="72364" x2="1757" y2="72364"/>
                            <a14:foregroundMark x1="44249" y1="72204" x2="45048" y2="84824"/>
                            <a14:foregroundMark x1="44888" y1="72843" x2="39936" y2="80192"/>
                            <a14:foregroundMark x1="39936" y1="80192" x2="39936" y2="82907"/>
                            <a14:foregroundMark x1="42013" y1="72364" x2="37380" y2="77476"/>
                            <a14:foregroundMark x1="41853" y1="69968" x2="41853" y2="69968"/>
                            <a14:foregroundMark x1="39936" y1="69808" x2="39936" y2="69808"/>
                            <a14:foregroundMark x1="43930" y1="69649" x2="46486" y2="69329"/>
                            <a14:foregroundMark x1="47923" y1="71885" x2="47923" y2="76677"/>
                            <a14:foregroundMark x1="97923" y1="71565" x2="97923" y2="71565"/>
                            <a14:foregroundMark x1="92971" y1="80032" x2="92971" y2="80032"/>
                            <a14:foregroundMark x1="92971" y1="80032" x2="92971" y2="80032"/>
                            <a14:foregroundMark x1="92971" y1="79553" x2="92971" y2="84185"/>
                            <a14:foregroundMark x1="6709" y1="79233" x2="6709" y2="84984"/>
                            <a14:foregroundMark x1="10703" y1="85942" x2="3834" y2="85623"/>
                            <a14:foregroundMark x1="95048" y1="85942" x2="90735" y2="91374"/>
                            <a14:foregroundMark x1="69010" y1="25240" x2="69010" y2="25240"/>
                            <a14:foregroundMark x1="68211" y1="22843" x2="69649" y2="25719"/>
                          </a14:backgroundRemoval>
                        </a14:imgEffect>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3649016" y="-2684429"/>
                <a:ext cx="3806851" cy="380685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7" name="Grupo 166">
            <a:extLst>
              <a:ext uri="{FF2B5EF4-FFF2-40B4-BE49-F238E27FC236}">
                <a16:creationId xmlns:a16="http://schemas.microsoft.com/office/drawing/2014/main" id="{ED3A57BF-EA46-4E33-B1D7-98D54FDB212C}"/>
              </a:ext>
            </a:extLst>
          </p:cNvPr>
          <p:cNvGrpSpPr/>
          <p:nvPr/>
        </p:nvGrpSpPr>
        <p:grpSpPr>
          <a:xfrm>
            <a:off x="5029549" y="2953577"/>
            <a:ext cx="1241411" cy="963760"/>
            <a:chOff x="5805008" y="226130"/>
            <a:chExt cx="4758416" cy="3694160"/>
          </a:xfrm>
        </p:grpSpPr>
        <p:pic>
          <p:nvPicPr>
            <p:cNvPr id="168" name="Picture 2" descr="Imagen relacionada">
              <a:extLst>
                <a:ext uri="{FF2B5EF4-FFF2-40B4-BE49-F238E27FC236}">
                  <a16:creationId xmlns:a16="http://schemas.microsoft.com/office/drawing/2014/main" id="{D7325AA0-8EBB-4EA1-9E0C-4DF0C7E136F8}"/>
                </a:ext>
              </a:extLst>
            </p:cNvPr>
            <p:cNvPicPr>
              <a:picLocks noChangeAspect="1" noChangeArrowheads="1"/>
            </p:cNvPicPr>
            <p:nvPr/>
          </p:nvPicPr>
          <p:blipFill rotWithShape="1">
            <a:blip r:embed="rId18" cstate="print">
              <a:alphaModFix amt="90000"/>
              <a:extLst>
                <a:ext uri="{BEBA8EAE-BF5A-486C-A8C5-ECC9F3942E4B}">
                  <a14:imgProps xmlns:a14="http://schemas.microsoft.com/office/drawing/2010/main">
                    <a14:imgLayer r:embed="rId19">
                      <a14:imgEffect>
                        <a14:colorTemperature colorTemp="5900"/>
                      </a14:imgEffect>
                      <a14:imgEffect>
                        <a14:saturation sat="90000"/>
                      </a14:imgEffect>
                    </a14:imgLayer>
                  </a14:imgProps>
                </a:ext>
                <a:ext uri="{28A0092B-C50C-407E-A947-70E740481C1C}">
                  <a14:useLocalDpi xmlns:a14="http://schemas.microsoft.com/office/drawing/2010/main" val="0"/>
                </a:ext>
              </a:extLst>
            </a:blip>
            <a:srcRect t="22463"/>
            <a:stretch/>
          </p:blipFill>
          <p:spPr bwMode="auto">
            <a:xfrm>
              <a:off x="5805008" y="230764"/>
              <a:ext cx="4758416" cy="3689526"/>
            </a:xfrm>
            <a:prstGeom prst="rect">
              <a:avLst/>
            </a:prstGeom>
            <a:noFill/>
            <a:extLst>
              <a:ext uri="{909E8E84-426E-40DD-AFC4-6F175D3DCCD1}">
                <a14:hiddenFill xmlns:a14="http://schemas.microsoft.com/office/drawing/2010/main">
                  <a:solidFill>
                    <a:srgbClr val="FFFFFF"/>
                  </a:solidFill>
                </a14:hiddenFill>
              </a:ext>
            </a:extLst>
          </p:spPr>
        </p:pic>
        <p:sp>
          <p:nvSpPr>
            <p:cNvPr id="169" name="Rectángulo 168">
              <a:extLst>
                <a:ext uri="{FF2B5EF4-FFF2-40B4-BE49-F238E27FC236}">
                  <a16:creationId xmlns:a16="http://schemas.microsoft.com/office/drawing/2014/main" id="{72D9F726-463C-4C03-9DB1-11D2AA733722}"/>
                </a:ext>
              </a:extLst>
            </p:cNvPr>
            <p:cNvSpPr/>
            <p:nvPr/>
          </p:nvSpPr>
          <p:spPr>
            <a:xfrm>
              <a:off x="7970908" y="226130"/>
              <a:ext cx="1111985" cy="175244"/>
            </a:xfrm>
            <a:prstGeom prst="rect">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0" name="Rectángulo 169">
              <a:extLst>
                <a:ext uri="{FF2B5EF4-FFF2-40B4-BE49-F238E27FC236}">
                  <a16:creationId xmlns:a16="http://schemas.microsoft.com/office/drawing/2014/main" id="{CF2BB3C7-E141-41E8-A221-83D575093AFD}"/>
                </a:ext>
              </a:extLst>
            </p:cNvPr>
            <p:cNvSpPr/>
            <p:nvPr/>
          </p:nvSpPr>
          <p:spPr>
            <a:xfrm>
              <a:off x="6971342" y="795511"/>
              <a:ext cx="137084" cy="118453"/>
            </a:xfrm>
            <a:prstGeom prst="rect">
              <a:avLst/>
            </a:prstGeom>
            <a:solidFill>
              <a:srgbClr val="F5C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1" name="Rectángulo 170">
              <a:extLst>
                <a:ext uri="{FF2B5EF4-FFF2-40B4-BE49-F238E27FC236}">
                  <a16:creationId xmlns:a16="http://schemas.microsoft.com/office/drawing/2014/main" id="{54F6AD15-0862-437D-B8DA-D4FD2BCE2CBF}"/>
                </a:ext>
              </a:extLst>
            </p:cNvPr>
            <p:cNvSpPr/>
            <p:nvPr/>
          </p:nvSpPr>
          <p:spPr>
            <a:xfrm>
              <a:off x="6902800" y="736284"/>
              <a:ext cx="137084" cy="118453"/>
            </a:xfrm>
            <a:prstGeom prst="rect">
              <a:avLst/>
            </a:prstGeom>
            <a:solidFill>
              <a:srgbClr val="F5C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2" name="Rectángulo 171">
              <a:extLst>
                <a:ext uri="{FF2B5EF4-FFF2-40B4-BE49-F238E27FC236}">
                  <a16:creationId xmlns:a16="http://schemas.microsoft.com/office/drawing/2014/main" id="{71DFA057-3AF2-4392-AFD6-CEDD50489288}"/>
                </a:ext>
              </a:extLst>
            </p:cNvPr>
            <p:cNvSpPr/>
            <p:nvPr/>
          </p:nvSpPr>
          <p:spPr>
            <a:xfrm rot="20679864">
              <a:off x="6913037" y="666190"/>
              <a:ext cx="101730" cy="118453"/>
            </a:xfrm>
            <a:prstGeom prst="rect">
              <a:avLst/>
            </a:prstGeom>
            <a:solidFill>
              <a:srgbClr val="F5C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3" name="Rectángulo 172">
              <a:extLst>
                <a:ext uri="{FF2B5EF4-FFF2-40B4-BE49-F238E27FC236}">
                  <a16:creationId xmlns:a16="http://schemas.microsoft.com/office/drawing/2014/main" id="{22B65FA2-9156-49CF-8DA6-B726791531A6}"/>
                </a:ext>
              </a:extLst>
            </p:cNvPr>
            <p:cNvSpPr/>
            <p:nvPr/>
          </p:nvSpPr>
          <p:spPr>
            <a:xfrm rot="2449423">
              <a:off x="7009918" y="736283"/>
              <a:ext cx="117655" cy="118453"/>
            </a:xfrm>
            <a:prstGeom prst="rect">
              <a:avLst/>
            </a:prstGeom>
            <a:solidFill>
              <a:srgbClr val="F5C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4" name="Rectángulo 173">
              <a:extLst>
                <a:ext uri="{FF2B5EF4-FFF2-40B4-BE49-F238E27FC236}">
                  <a16:creationId xmlns:a16="http://schemas.microsoft.com/office/drawing/2014/main" id="{83D8DF71-C89A-4215-A46A-A80119817FE8}"/>
                </a:ext>
              </a:extLst>
            </p:cNvPr>
            <p:cNvSpPr/>
            <p:nvPr/>
          </p:nvSpPr>
          <p:spPr>
            <a:xfrm rot="2449423">
              <a:off x="7061715" y="644062"/>
              <a:ext cx="117655" cy="88585"/>
            </a:xfrm>
            <a:prstGeom prst="rect">
              <a:avLst/>
            </a:prstGeom>
            <a:solidFill>
              <a:srgbClr val="7E5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5" name="Rectángulo 174">
              <a:extLst>
                <a:ext uri="{FF2B5EF4-FFF2-40B4-BE49-F238E27FC236}">
                  <a16:creationId xmlns:a16="http://schemas.microsoft.com/office/drawing/2014/main" id="{90EA5B63-4DD9-4414-9345-7CC0A592737B}"/>
                </a:ext>
              </a:extLst>
            </p:cNvPr>
            <p:cNvSpPr/>
            <p:nvPr/>
          </p:nvSpPr>
          <p:spPr>
            <a:xfrm>
              <a:off x="9940498" y="2186414"/>
              <a:ext cx="120946" cy="104508"/>
            </a:xfrm>
            <a:prstGeom prst="rect">
              <a:avLst/>
            </a:prstGeom>
            <a:solidFill>
              <a:srgbClr val="F2B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Rectángulo 175">
              <a:extLst>
                <a:ext uri="{FF2B5EF4-FFF2-40B4-BE49-F238E27FC236}">
                  <a16:creationId xmlns:a16="http://schemas.microsoft.com/office/drawing/2014/main" id="{25A7595B-1C20-4E0A-A7DA-E551C80433DB}"/>
                </a:ext>
              </a:extLst>
            </p:cNvPr>
            <p:cNvSpPr/>
            <p:nvPr/>
          </p:nvSpPr>
          <p:spPr>
            <a:xfrm>
              <a:off x="9940498" y="2110167"/>
              <a:ext cx="120946" cy="104508"/>
            </a:xfrm>
            <a:prstGeom prst="rect">
              <a:avLst/>
            </a:prstGeom>
            <a:solidFill>
              <a:srgbClr val="F2B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Rectángulo 176">
              <a:extLst>
                <a:ext uri="{FF2B5EF4-FFF2-40B4-BE49-F238E27FC236}">
                  <a16:creationId xmlns:a16="http://schemas.microsoft.com/office/drawing/2014/main" id="{19709036-A293-4E3D-AFC7-16DC0C66C4F6}"/>
                </a:ext>
              </a:extLst>
            </p:cNvPr>
            <p:cNvSpPr/>
            <p:nvPr/>
          </p:nvSpPr>
          <p:spPr>
            <a:xfrm rot="20334016">
              <a:off x="9912167" y="2118560"/>
              <a:ext cx="120946" cy="104508"/>
            </a:xfrm>
            <a:prstGeom prst="rect">
              <a:avLst/>
            </a:prstGeom>
            <a:solidFill>
              <a:srgbClr val="F2B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8" name="Rectángulo 177">
              <a:extLst>
                <a:ext uri="{FF2B5EF4-FFF2-40B4-BE49-F238E27FC236}">
                  <a16:creationId xmlns:a16="http://schemas.microsoft.com/office/drawing/2014/main" id="{FE491D02-52FB-4922-AFE8-532705F631C5}"/>
                </a:ext>
              </a:extLst>
            </p:cNvPr>
            <p:cNvSpPr/>
            <p:nvPr/>
          </p:nvSpPr>
          <p:spPr>
            <a:xfrm rot="20334016">
              <a:off x="9968828" y="2269475"/>
              <a:ext cx="120946" cy="104508"/>
            </a:xfrm>
            <a:prstGeom prst="rect">
              <a:avLst/>
            </a:prstGeom>
            <a:solidFill>
              <a:srgbClr val="F2B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pic>
        <p:nvPicPr>
          <p:cNvPr id="184" name="Picture 4" descr="Imagen relacionada">
            <a:extLst>
              <a:ext uri="{FF2B5EF4-FFF2-40B4-BE49-F238E27FC236}">
                <a16:creationId xmlns:a16="http://schemas.microsoft.com/office/drawing/2014/main" id="{C253207E-6908-4CCF-B995-3679A8515D21}"/>
              </a:ext>
            </a:extLst>
          </p:cNvPr>
          <p:cNvPicPr>
            <a:picLocks noChangeAspect="1" noChangeArrowheads="1"/>
          </p:cNvPicPr>
          <p:nvPr/>
        </p:nvPicPr>
        <p:blipFill rotWithShape="1">
          <a:blip r:embed="rId20" cstate="print">
            <a:extLst>
              <a:ext uri="{BEBA8EAE-BF5A-486C-A8C5-ECC9F3942E4B}">
                <a14:imgProps xmlns:a14="http://schemas.microsoft.com/office/drawing/2010/main">
                  <a14:imgLayer r:embed="rId21">
                    <a14:imgEffect>
                      <a14:colorTemperature colorTemp="5900"/>
                    </a14:imgEffect>
                    <a14:imgEffect>
                      <a14:brightnessContrast bright="10000" contrast="-10000"/>
                    </a14:imgEffect>
                  </a14:imgLayer>
                </a14:imgProps>
              </a:ext>
              <a:ext uri="{28A0092B-C50C-407E-A947-70E740481C1C}">
                <a14:useLocalDpi xmlns:a14="http://schemas.microsoft.com/office/drawing/2010/main" val="0"/>
              </a:ext>
            </a:extLst>
          </a:blip>
          <a:srcRect l="17330" t="12670" r="34850" b="10981"/>
          <a:stretch/>
        </p:blipFill>
        <p:spPr bwMode="auto">
          <a:xfrm>
            <a:off x="5028951" y="5236377"/>
            <a:ext cx="1241411" cy="99101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Resultado de imagen para restaurante interior vector">
            <a:extLst>
              <a:ext uri="{FF2B5EF4-FFF2-40B4-BE49-F238E27FC236}">
                <a16:creationId xmlns:a16="http://schemas.microsoft.com/office/drawing/2014/main" id="{FB3B9300-43C9-4CC5-B545-4E2439A9256F}"/>
              </a:ext>
            </a:extLst>
          </p:cNvPr>
          <p:cNvPicPr>
            <a:picLocks noChangeAspect="1" noChangeArrowheads="1"/>
          </p:cNvPicPr>
          <p:nvPr/>
        </p:nvPicPr>
        <p:blipFill rotWithShape="1">
          <a:blip r:embed="rId22" cstate="print">
            <a:alphaModFix amt="95000"/>
            <a:extLst>
              <a:ext uri="{BEBA8EAE-BF5A-486C-A8C5-ECC9F3942E4B}">
                <a14:imgProps xmlns:a14="http://schemas.microsoft.com/office/drawing/2010/main">
                  <a14:imgLayer r:embed="rId23">
                    <a14:imgEffect>
                      <a14:colorTemperature colorTemp="5900"/>
                    </a14:imgEffect>
                  </a14:imgLayer>
                </a14:imgProps>
              </a:ext>
              <a:ext uri="{28A0092B-C50C-407E-A947-70E740481C1C}">
                <a14:useLocalDpi xmlns:a14="http://schemas.microsoft.com/office/drawing/2010/main" val="0"/>
              </a:ext>
            </a:extLst>
          </a:blip>
          <a:srcRect l="6074" t="-1" r="5619" b="2349"/>
          <a:stretch/>
        </p:blipFill>
        <p:spPr bwMode="auto">
          <a:xfrm>
            <a:off x="5021352" y="1833875"/>
            <a:ext cx="1251676" cy="968879"/>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upo 70">
            <a:extLst>
              <a:ext uri="{FF2B5EF4-FFF2-40B4-BE49-F238E27FC236}">
                <a16:creationId xmlns:a16="http://schemas.microsoft.com/office/drawing/2014/main" id="{CF3E61F2-95EC-4C9F-B095-C4D61FAF88E9}"/>
              </a:ext>
            </a:extLst>
          </p:cNvPr>
          <p:cNvGrpSpPr/>
          <p:nvPr/>
        </p:nvGrpSpPr>
        <p:grpSpPr>
          <a:xfrm>
            <a:off x="5006766" y="4098125"/>
            <a:ext cx="1266388" cy="1031351"/>
            <a:chOff x="611299" y="4788625"/>
            <a:chExt cx="4885504" cy="3978773"/>
          </a:xfrm>
        </p:grpSpPr>
        <p:pic>
          <p:nvPicPr>
            <p:cNvPr id="72" name="Picture 4" descr="Resultado de imagen para City vector illustration">
              <a:extLst>
                <a:ext uri="{FF2B5EF4-FFF2-40B4-BE49-F238E27FC236}">
                  <a16:creationId xmlns:a16="http://schemas.microsoft.com/office/drawing/2014/main" id="{1092F15E-A777-4099-A02D-FC670751AB3C}"/>
                </a:ext>
              </a:extLst>
            </p:cNvPr>
            <p:cNvPicPr>
              <a:picLocks noChangeAspect="1" noChangeArrowheads="1"/>
            </p:cNvPicPr>
            <p:nvPr/>
          </p:nvPicPr>
          <p:blipFill rotWithShape="1">
            <a:blip r:embed="rId24" cstate="print">
              <a:alphaModFix amt="97000"/>
              <a:extLst>
                <a:ext uri="{BEBA8EAE-BF5A-486C-A8C5-ECC9F3942E4B}">
                  <a14:imgProps xmlns:a14="http://schemas.microsoft.com/office/drawing/2010/main">
                    <a14:imgLayer r:embed="rId25">
                      <a14:imgEffect>
                        <a14:saturation sat="90000"/>
                      </a14:imgEffect>
                      <a14:imgEffect>
                        <a14:brightnessContrast bright="5000" contrast="-10000"/>
                      </a14:imgEffect>
                    </a14:imgLayer>
                  </a14:imgProps>
                </a:ext>
                <a:ext uri="{28A0092B-C50C-407E-A947-70E740481C1C}">
                  <a14:useLocalDpi xmlns:a14="http://schemas.microsoft.com/office/drawing/2010/main" val="0"/>
                </a:ext>
              </a:extLst>
            </a:blip>
            <a:srcRect l="1945" r="2715"/>
            <a:stretch/>
          </p:blipFill>
          <p:spPr bwMode="auto">
            <a:xfrm>
              <a:off x="707655" y="4788625"/>
              <a:ext cx="4789148" cy="3771434"/>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upo 72">
              <a:extLst>
                <a:ext uri="{FF2B5EF4-FFF2-40B4-BE49-F238E27FC236}">
                  <a16:creationId xmlns:a16="http://schemas.microsoft.com/office/drawing/2014/main" id="{1C8176A4-AF78-490A-9B02-EEBD8B229243}"/>
                </a:ext>
              </a:extLst>
            </p:cNvPr>
            <p:cNvGrpSpPr/>
            <p:nvPr/>
          </p:nvGrpSpPr>
          <p:grpSpPr>
            <a:xfrm>
              <a:off x="611299" y="6502943"/>
              <a:ext cx="2264455" cy="2264455"/>
              <a:chOff x="3108325" y="1585913"/>
              <a:chExt cx="5962650" cy="5962650"/>
            </a:xfrm>
          </p:grpSpPr>
          <p:pic>
            <p:nvPicPr>
              <p:cNvPr id="74" name="Picture 2" descr="Resultado de imagen para jogger vector illustration">
                <a:extLst>
                  <a:ext uri="{FF2B5EF4-FFF2-40B4-BE49-F238E27FC236}">
                    <a16:creationId xmlns:a16="http://schemas.microsoft.com/office/drawing/2014/main" id="{DC8F1833-879B-421B-94B1-1E433A15E9B4}"/>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10000" b="90000" l="10000" r="90000">
                            <a14:foregroundMark x1="23642" y1="67093" x2="23642" y2="67093"/>
                            <a14:foregroundMark x1="18690" y1="66454" x2="18690" y2="66454"/>
                            <a14:foregroundMark x1="60543" y1="78754" x2="60543" y2="78754"/>
                            <a14:foregroundMark x1="67252" y1="42812" x2="67252" y2="42812"/>
                            <a14:foregroundMark x1="47444" y1="16134" x2="47444" y2="16134"/>
                            <a14:foregroundMark x1="29712" y1="50479" x2="29712" y2="50479"/>
                            <a14:foregroundMark x1="29553" y1="50799" x2="29553" y2="50799"/>
                            <a14:foregroundMark x1="29872" y1="50799" x2="29872" y2="50799"/>
                            <a14:foregroundMark x1="27316" y1="46965" x2="27316" y2="46965"/>
                            <a14:foregroundMark x1="27796" y1="47923" x2="27796" y2="47923"/>
                            <a14:foregroundMark x1="23163" y1="67572" x2="23163" y2="67572"/>
                            <a14:foregroundMark x1="60543" y1="78914" x2="60543" y2="78914"/>
                            <a14:foregroundMark x1="62300" y1="78754" x2="62300" y2="78754"/>
                            <a14:foregroundMark x1="61821" y1="78115" x2="61821" y2="78115"/>
                            <a14:foregroundMark x1="48403" y1="45048" x2="48403" y2="45048"/>
                            <a14:backgroundMark x1="29872" y1="50799" x2="29872" y2="50799"/>
                            <a14:backgroundMark x1="29712" y1="50319" x2="29712" y2="50319"/>
                            <a14:backgroundMark x1="29872" y1="50639" x2="29872" y2="50639"/>
                          </a14:backgroundRemoval>
                        </a14:imgEffect>
                      </a14:imgLayer>
                    </a14:imgProps>
                  </a:ext>
                  <a:ext uri="{28A0092B-C50C-407E-A947-70E740481C1C}">
                    <a14:useLocalDpi xmlns:a14="http://schemas.microsoft.com/office/drawing/2010/main" val="0"/>
                  </a:ext>
                </a:extLst>
              </a:blip>
              <a:srcRect/>
              <a:stretch>
                <a:fillRect/>
              </a:stretch>
            </p:blipFill>
            <p:spPr bwMode="auto">
              <a:xfrm>
                <a:off x="3108325" y="1585913"/>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75" name="Rectángulo: esquinas redondeadas 74">
                <a:extLst>
                  <a:ext uri="{FF2B5EF4-FFF2-40B4-BE49-F238E27FC236}">
                    <a16:creationId xmlns:a16="http://schemas.microsoft.com/office/drawing/2014/main" id="{0772C775-32D6-4971-BE54-BAD3E5279713}"/>
                  </a:ext>
                </a:extLst>
              </p:cNvPr>
              <p:cNvSpPr/>
              <p:nvPr/>
            </p:nvSpPr>
            <p:spPr>
              <a:xfrm>
                <a:off x="5837863" y="2633358"/>
                <a:ext cx="407636" cy="446412"/>
              </a:xfrm>
              <a:prstGeom prst="roundRect">
                <a:avLst>
                  <a:gd name="adj" fmla="val 29819"/>
                </a:avLst>
              </a:prstGeom>
              <a:solidFill>
                <a:srgbClr val="FDB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356349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45</a:t>
            </a:fld>
            <a:endParaRPr lang="es-MX" dirty="0">
              <a:latin typeface="Segoe UI Semilight" panose="020B0402040204020203" pitchFamily="34" charset="0"/>
              <a:cs typeface="Segoe UI Semilight" panose="020B0402040204020203" pitchFamily="34" charset="0"/>
            </a:endParaRPr>
          </a:p>
        </p:txBody>
      </p:sp>
      <p:grpSp>
        <p:nvGrpSpPr>
          <p:cNvPr id="29" name="Group 28"/>
          <p:cNvGrpSpPr/>
          <p:nvPr/>
        </p:nvGrpSpPr>
        <p:grpSpPr>
          <a:xfrm>
            <a:off x="1988232" y="1754430"/>
            <a:ext cx="3632308" cy="4535849"/>
            <a:chOff x="2269722" y="1720715"/>
            <a:chExt cx="3632308" cy="4535849"/>
          </a:xfrm>
        </p:grpSpPr>
        <p:sp>
          <p:nvSpPr>
            <p:cNvPr id="42" name="Rectangle 41"/>
            <p:cNvSpPr/>
            <p:nvPr/>
          </p:nvSpPr>
          <p:spPr>
            <a:xfrm>
              <a:off x="2274358" y="1720715"/>
              <a:ext cx="2894318" cy="307777"/>
            </a:xfrm>
            <a:prstGeom prst="rect">
              <a:avLst/>
            </a:prstGeom>
          </p:spPr>
          <p:txBody>
            <a:bodyPr wrap="non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Capítulo IX: </a:t>
              </a:r>
              <a:r>
                <a:rPr lang="es-MX" sz="1400" dirty="0">
                  <a:solidFill>
                    <a:srgbClr val="572F82"/>
                  </a:solidFill>
                  <a:latin typeface="Segoe UI" panose="020B0502040204020203" pitchFamily="34" charset="0"/>
                  <a:cs typeface="Segoe UI" panose="020B0502040204020203" pitchFamily="34" charset="0"/>
                </a:rPr>
                <a:t>‘Splitting the Fugitive’</a:t>
              </a:r>
            </a:p>
          </p:txBody>
        </p:sp>
        <p:sp>
          <p:nvSpPr>
            <p:cNvPr id="43" name="Rectángulo 72"/>
            <p:cNvSpPr/>
            <p:nvPr/>
          </p:nvSpPr>
          <p:spPr>
            <a:xfrm>
              <a:off x="2291591" y="2111910"/>
              <a:ext cx="277976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950" dirty="0">
                  <a:solidFill>
                    <a:schemeClr val="tx1">
                      <a:lumMod val="75000"/>
                      <a:lumOff val="25000"/>
                    </a:schemeClr>
                  </a:solidFill>
                  <a:latin typeface="Segoe UI Semilight" panose="020B0402040204020203" pitchFamily="34" charset="0"/>
                  <a:cs typeface="Segoe UI Semilight" panose="020B0402040204020203" pitchFamily="34" charset="0"/>
                </a:rPr>
                <a:t>Vancity es una ciudad bonita y ... ¡ladrón! ¡Ladrón! Tienes que dar una descripción física del ladrón que robó tu celular. ¡Completa los pasos para atrapar al responsable de esta atroz acción!</a:t>
              </a:r>
            </a:p>
          </p:txBody>
        </p:sp>
        <p:sp>
          <p:nvSpPr>
            <p:cNvPr id="44" name="Rectángulo 72"/>
            <p:cNvSpPr/>
            <p:nvPr/>
          </p:nvSpPr>
          <p:spPr>
            <a:xfrm>
              <a:off x="2289932" y="3173127"/>
              <a:ext cx="278142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950" dirty="0">
                  <a:solidFill>
                    <a:schemeClr val="tx1">
                      <a:lumMod val="75000"/>
                      <a:lumOff val="25000"/>
                    </a:schemeClr>
                  </a:solidFill>
                  <a:latin typeface="Segoe UI Semilight" panose="020B0402040204020203" pitchFamily="34" charset="0"/>
                  <a:cs typeface="Segoe UI Semilight" panose="020B0402040204020203" pitchFamily="34" charset="0"/>
                </a:rPr>
                <a:t>¡Hanna está fuera! Te despertaste y ella se ha ido! Estás solo en el apartamento, eres el rey en el norte. Descubre más sobre tu apartamento mientras te preparas para salir y divertirte en la jungla, es decir, en Vancity.</a:t>
              </a:r>
              <a:endParaRPr lang="en-US"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45" name="Rectangle 44"/>
            <p:cNvSpPr/>
            <p:nvPr/>
          </p:nvSpPr>
          <p:spPr>
            <a:xfrm>
              <a:off x="2273228" y="2858077"/>
              <a:ext cx="3628802"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Capítulo X: </a:t>
              </a:r>
              <a:r>
                <a:rPr lang="es-MX" sz="1400" dirty="0">
                  <a:solidFill>
                    <a:srgbClr val="847DB8"/>
                  </a:solidFill>
                  <a:latin typeface="Segoe UI" panose="020B0502040204020203" pitchFamily="34" charset="0"/>
                  <a:cs typeface="Segoe UI" panose="020B0502040204020203" pitchFamily="34" charset="0"/>
                </a:rPr>
                <a:t>‘Home Alone’</a:t>
              </a:r>
            </a:p>
          </p:txBody>
        </p:sp>
        <p:sp>
          <p:nvSpPr>
            <p:cNvPr id="46" name="Rectángulo 72"/>
            <p:cNvSpPr/>
            <p:nvPr/>
          </p:nvSpPr>
          <p:spPr>
            <a:xfrm>
              <a:off x="2288541" y="4337157"/>
              <a:ext cx="2840638"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950" dirty="0">
                  <a:solidFill>
                    <a:schemeClr val="tx1">
                      <a:lumMod val="75000"/>
                      <a:lumOff val="25000"/>
                    </a:schemeClr>
                  </a:solidFill>
                  <a:latin typeface="Segoe UI Semilight" panose="020B0402040204020203" pitchFamily="34" charset="0"/>
                  <a:cs typeface="Segoe UI Semilight" panose="020B0402040204020203" pitchFamily="34" charset="0"/>
                </a:rPr>
                <a:t>¡Acabas de revisar el calendario y el cumpleaños de Hanna es pronto! Quieres comprarle un regalo, así que prepárate para explorar tu nueva ciudad natal, Vancity. Conoce los nuevos lugares pero no olvides encontrar el centro comercial de la ciudad!</a:t>
              </a:r>
              <a:endParaRPr lang="en-US"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47" name="Rectangle 46"/>
            <p:cNvSpPr/>
            <p:nvPr/>
          </p:nvSpPr>
          <p:spPr>
            <a:xfrm>
              <a:off x="2273124" y="3995975"/>
              <a:ext cx="3628802"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Capítulo XI: </a:t>
              </a:r>
              <a:r>
                <a:rPr lang="es-MX" sz="1400" dirty="0">
                  <a:solidFill>
                    <a:srgbClr val="BE709D"/>
                  </a:solidFill>
                  <a:latin typeface="Segoe UI" panose="020B0502040204020203" pitchFamily="34" charset="0"/>
                  <a:cs typeface="Segoe UI" panose="020B0502040204020203" pitchFamily="34" charset="0"/>
                </a:rPr>
                <a:t>‘Vancity’</a:t>
              </a:r>
            </a:p>
          </p:txBody>
        </p:sp>
        <p:sp>
          <p:nvSpPr>
            <p:cNvPr id="48" name="Rectángulo 72"/>
            <p:cNvSpPr/>
            <p:nvPr/>
          </p:nvSpPr>
          <p:spPr>
            <a:xfrm>
              <a:off x="2284275" y="5536564"/>
              <a:ext cx="2787076"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950" dirty="0">
                  <a:solidFill>
                    <a:schemeClr val="tx1">
                      <a:lumMod val="75000"/>
                      <a:lumOff val="25000"/>
                    </a:schemeClr>
                  </a:solidFill>
                  <a:latin typeface="Segoe UI Semilight" panose="020B0402040204020203" pitchFamily="34" charset="0"/>
                  <a:cs typeface="Segoe UI Semilight" panose="020B0402040204020203" pitchFamily="34" charset="0"/>
                </a:rPr>
                <a:t>¡Es el cumpleaños de Hanna! Ve al centro comercial de la ciudad (en </a:t>
              </a:r>
              <a:r>
                <a:rPr lang="es-ES" sz="950" i="1" dirty="0">
                  <a:solidFill>
                    <a:schemeClr val="tx1">
                      <a:lumMod val="75000"/>
                      <a:lumOff val="25000"/>
                    </a:schemeClr>
                  </a:solidFill>
                  <a:latin typeface="Segoe UI Semilight" panose="020B0402040204020203" pitchFamily="34" charset="0"/>
                  <a:cs typeface="Segoe UI Semilight" panose="020B0402040204020203" pitchFamily="34" charset="0"/>
                </a:rPr>
                <a:t>Black Friday</a:t>
              </a:r>
              <a:r>
                <a:rPr lang="es-ES" sz="950" dirty="0">
                  <a:solidFill>
                    <a:schemeClr val="tx1">
                      <a:lumMod val="75000"/>
                      <a:lumOff val="25000"/>
                    </a:schemeClr>
                  </a:solidFill>
                  <a:latin typeface="Segoe UI Semilight" panose="020B0402040204020203" pitchFamily="34" charset="0"/>
                  <a:cs typeface="Segoe UI Semilight" panose="020B0402040204020203" pitchFamily="34" charset="0"/>
                </a:rPr>
                <a:t>) para el regalo perfecto. A Hanna le encanta la moda, una prenda fina es el regalo perfecto para ella.</a:t>
              </a:r>
              <a:endParaRPr lang="en-US"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50" name="Rectangle 49"/>
            <p:cNvSpPr/>
            <p:nvPr/>
          </p:nvSpPr>
          <p:spPr>
            <a:xfrm>
              <a:off x="2269722" y="5136963"/>
              <a:ext cx="3628802"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Capítulo XII: </a:t>
              </a:r>
              <a:r>
                <a:rPr lang="es-MX" sz="1400" dirty="0">
                  <a:solidFill>
                    <a:srgbClr val="891B55"/>
                  </a:solidFill>
                  <a:latin typeface="Segoe UI" panose="020B0502040204020203" pitchFamily="34" charset="0"/>
                  <a:cs typeface="Segoe UI" panose="020B0502040204020203" pitchFamily="34" charset="0"/>
                </a:rPr>
                <a:t>‘Devil wears Prada’</a:t>
              </a:r>
            </a:p>
          </p:txBody>
        </p:sp>
      </p:grpSp>
      <p:grpSp>
        <p:nvGrpSpPr>
          <p:cNvPr id="30" name="Group 29"/>
          <p:cNvGrpSpPr/>
          <p:nvPr/>
        </p:nvGrpSpPr>
        <p:grpSpPr>
          <a:xfrm>
            <a:off x="6301067" y="1754234"/>
            <a:ext cx="3310205" cy="4525947"/>
            <a:chOff x="2290596" y="1725486"/>
            <a:chExt cx="3834297" cy="4525947"/>
          </a:xfrm>
        </p:grpSpPr>
        <p:sp>
          <p:nvSpPr>
            <p:cNvPr id="33" name="Rectangle 32"/>
            <p:cNvSpPr/>
            <p:nvPr/>
          </p:nvSpPr>
          <p:spPr>
            <a:xfrm>
              <a:off x="2292382" y="1725486"/>
              <a:ext cx="3832511" cy="307777"/>
            </a:xfrm>
            <a:prstGeom prst="rect">
              <a:avLst/>
            </a:prstGeom>
          </p:spPr>
          <p:txBody>
            <a:bodyPr wrap="non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Capítulo XIII: </a:t>
              </a:r>
              <a:r>
                <a:rPr lang="es-MX" sz="1400" dirty="0">
                  <a:solidFill>
                    <a:srgbClr val="D88C54"/>
                  </a:solidFill>
                  <a:latin typeface="Segoe UI" panose="020B0502040204020203" pitchFamily="34" charset="0"/>
                  <a:cs typeface="Segoe UI" panose="020B0502040204020203" pitchFamily="34" charset="0"/>
                </a:rPr>
                <a:t>‘Like Water for Chocolate’</a:t>
              </a:r>
            </a:p>
          </p:txBody>
        </p:sp>
        <p:sp>
          <p:nvSpPr>
            <p:cNvPr id="34" name="Rectángulo 72"/>
            <p:cNvSpPr/>
            <p:nvPr/>
          </p:nvSpPr>
          <p:spPr>
            <a:xfrm>
              <a:off x="2302792" y="2057793"/>
              <a:ext cx="343018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950" dirty="0">
                  <a:solidFill>
                    <a:schemeClr val="tx1">
                      <a:lumMod val="75000"/>
                      <a:lumOff val="25000"/>
                    </a:schemeClr>
                  </a:solidFill>
                  <a:latin typeface="Segoe UI Semilight" panose="020B0402040204020203" pitchFamily="34" charset="0"/>
                  <a:cs typeface="Segoe UI Semilight" panose="020B0402040204020203" pitchFamily="34" charset="0"/>
                </a:rPr>
                <a:t>En este capítulo aprenderás sobre algo que todos amamos: la comida. Hanna te envió un mensaje sobre ir a comer algo después de hacer las compras. Elije el mejor restaurante entre los muchos lugares en el patio de comidas.</a:t>
              </a:r>
              <a:endParaRPr lang="en-US"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35" name="Rectángulo 72"/>
            <p:cNvSpPr/>
            <p:nvPr/>
          </p:nvSpPr>
          <p:spPr>
            <a:xfrm>
              <a:off x="2310490" y="3239820"/>
              <a:ext cx="342248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950" dirty="0">
                  <a:solidFill>
                    <a:schemeClr val="tx1">
                      <a:lumMod val="75000"/>
                      <a:lumOff val="25000"/>
                    </a:schemeClr>
                  </a:solidFill>
                  <a:latin typeface="Segoe UI Semilight" panose="020B0402040204020203" pitchFamily="34" charset="0"/>
                  <a:cs typeface="Segoe UI Semilight" panose="020B0402040204020203" pitchFamily="34" charset="0"/>
                </a:rPr>
                <a:t>Necesitas encontrar un trabajo a tiempo parcial durante tus estudios en Canadá. Hanna te ayudará a prepararte para tu búsqueda de trabajo y aventuras del mundo laboral en inglés.</a:t>
              </a:r>
              <a:endParaRPr lang="en-US"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36" name="Rectangle 35"/>
            <p:cNvSpPr/>
            <p:nvPr/>
          </p:nvSpPr>
          <p:spPr>
            <a:xfrm>
              <a:off x="2296946" y="2855446"/>
              <a:ext cx="3750624"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Capítulo XIV: </a:t>
              </a:r>
              <a:r>
                <a:rPr lang="es-MX" sz="1400" dirty="0">
                  <a:solidFill>
                    <a:srgbClr val="EBC130"/>
                  </a:solidFill>
                  <a:latin typeface="Segoe UI" panose="020B0502040204020203" pitchFamily="34" charset="0"/>
                  <a:cs typeface="Segoe UI" panose="020B0502040204020203" pitchFamily="34" charset="0"/>
                </a:rPr>
                <a:t>‘The Office’</a:t>
              </a:r>
            </a:p>
          </p:txBody>
        </p:sp>
        <p:sp>
          <p:nvSpPr>
            <p:cNvPr id="37" name="Rectángulo 72"/>
            <p:cNvSpPr/>
            <p:nvPr/>
          </p:nvSpPr>
          <p:spPr>
            <a:xfrm>
              <a:off x="2290602" y="4389502"/>
              <a:ext cx="344237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950" dirty="0">
                  <a:solidFill>
                    <a:schemeClr val="tx1">
                      <a:lumMod val="75000"/>
                      <a:lumOff val="25000"/>
                    </a:schemeClr>
                  </a:solidFill>
                  <a:latin typeface="Segoe UI Semilight" panose="020B0402040204020203" pitchFamily="34" charset="0"/>
                  <a:cs typeface="Segoe UI Semilight" panose="020B0402040204020203" pitchFamily="34" charset="0"/>
                </a:rPr>
                <a:t>Johnny Vancity está visitando tu país de origen. Quiere recomendaciones sobre qué actividades interiores y exteriores puede realizar. Harás una presentación con la información requerida.</a:t>
              </a:r>
              <a:endParaRPr lang="en-US"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38" name="Rectangle 37"/>
            <p:cNvSpPr/>
            <p:nvPr/>
          </p:nvSpPr>
          <p:spPr>
            <a:xfrm>
              <a:off x="2299169" y="4012451"/>
              <a:ext cx="3628801"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Capítulo XV: </a:t>
              </a:r>
              <a:r>
                <a:rPr lang="es-MX" sz="1400" dirty="0">
                  <a:solidFill>
                    <a:srgbClr val="448785"/>
                  </a:solidFill>
                  <a:latin typeface="Segoe UI" panose="020B0502040204020203" pitchFamily="34" charset="0"/>
                  <a:cs typeface="Segoe UI" panose="020B0502040204020203" pitchFamily="34" charset="0"/>
                </a:rPr>
                <a:t>‘The Spectacular Now’</a:t>
              </a:r>
            </a:p>
          </p:txBody>
        </p:sp>
        <p:sp>
          <p:nvSpPr>
            <p:cNvPr id="40" name="Rectángulo 72"/>
            <p:cNvSpPr/>
            <p:nvPr/>
          </p:nvSpPr>
          <p:spPr>
            <a:xfrm>
              <a:off x="2304022" y="5531433"/>
              <a:ext cx="342895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950" dirty="0">
                  <a:solidFill>
                    <a:schemeClr val="tx1">
                      <a:lumMod val="75000"/>
                      <a:lumOff val="25000"/>
                    </a:schemeClr>
                  </a:solidFill>
                  <a:latin typeface="Segoe UI Semilight" panose="020B0402040204020203" pitchFamily="34" charset="0"/>
                  <a:cs typeface="Segoe UI Semilight" panose="020B0402040204020203" pitchFamily="34" charset="0"/>
                </a:rPr>
                <a:t>Este es el último capítulo del libro II. Hanna está en algún lugar de México y Johnny Vancity está en Ajijic, Jalisco, ¡es un capítulo loco! Quieren saber más sobre México y tu propia cultura. .</a:t>
              </a:r>
              <a:endParaRPr lang="en-US"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41" name="Rectangle 40"/>
            <p:cNvSpPr/>
            <p:nvPr/>
          </p:nvSpPr>
          <p:spPr>
            <a:xfrm>
              <a:off x="2290596" y="5152575"/>
              <a:ext cx="3628801" cy="307777"/>
            </a:xfrm>
            <a:prstGeom prst="rect">
              <a:avLst/>
            </a:prstGeom>
          </p:spPr>
          <p:txBody>
            <a:bodyPr wrap="square">
              <a:spAutoFit/>
            </a:bodyPr>
            <a:lstStyle/>
            <a:p>
              <a:r>
                <a:rPr lang="es-MX" sz="1400" dirty="0">
                  <a:solidFill>
                    <a:schemeClr val="bg2">
                      <a:lumMod val="25000"/>
                    </a:schemeClr>
                  </a:solidFill>
                  <a:latin typeface="Segoe UI Semibold" panose="020B0702040204020203" pitchFamily="34" charset="0"/>
                  <a:cs typeface="Segoe UI Semibold" panose="020B0702040204020203" pitchFamily="34" charset="0"/>
                </a:rPr>
                <a:t>Capítulo XVI: </a:t>
              </a:r>
              <a:r>
                <a:rPr lang="es-MX" sz="1400" dirty="0">
                  <a:solidFill>
                    <a:srgbClr val="195E52"/>
                  </a:solidFill>
                  <a:latin typeface="Segoe UI" panose="020B0502040204020203" pitchFamily="34" charset="0"/>
                  <a:cs typeface="Segoe UI" panose="020B0502040204020203" pitchFamily="34" charset="0"/>
                </a:rPr>
                <a:t>‘Into the Wild’</a:t>
              </a:r>
            </a:p>
          </p:txBody>
        </p:sp>
      </p:grpSp>
      <p:sp>
        <p:nvSpPr>
          <p:cNvPr id="55" name="TextBox 10"/>
          <p:cNvSpPr txBox="1"/>
          <p:nvPr/>
        </p:nvSpPr>
        <p:spPr>
          <a:xfrm>
            <a:off x="607830" y="915269"/>
            <a:ext cx="8936688"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Resumen de la historia- Libro II</a:t>
            </a:r>
          </a:p>
        </p:txBody>
      </p:sp>
      <p:sp>
        <p:nvSpPr>
          <p:cNvPr id="69" name="Rectángulo 7">
            <a:extLst>
              <a:ext uri="{FF2B5EF4-FFF2-40B4-BE49-F238E27FC236}">
                <a16:creationId xmlns:a16="http://schemas.microsoft.com/office/drawing/2014/main" id="{B6D489A2-8A7B-4BD7-99E1-A28A89F2EE2C}"/>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0" name="TextBox 10">
            <a:extLst>
              <a:ext uri="{FF2B5EF4-FFF2-40B4-BE49-F238E27FC236}">
                <a16:creationId xmlns:a16="http://schemas.microsoft.com/office/drawing/2014/main" id="{8D0711AA-F3D7-494E-86AD-91B11C6470B9}"/>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135" name="Grupo 134">
            <a:extLst>
              <a:ext uri="{FF2B5EF4-FFF2-40B4-BE49-F238E27FC236}">
                <a16:creationId xmlns:a16="http://schemas.microsoft.com/office/drawing/2014/main" id="{F1E57611-B429-4A42-9CC7-AFBD661F162C}"/>
              </a:ext>
            </a:extLst>
          </p:cNvPr>
          <p:cNvGrpSpPr/>
          <p:nvPr/>
        </p:nvGrpSpPr>
        <p:grpSpPr>
          <a:xfrm>
            <a:off x="723536" y="1826462"/>
            <a:ext cx="1241411" cy="1005737"/>
            <a:chOff x="400883" y="-15474"/>
            <a:chExt cx="5175329" cy="4192830"/>
          </a:xfrm>
        </p:grpSpPr>
        <p:pic>
          <p:nvPicPr>
            <p:cNvPr id="136" name="Picture 4" descr="Imagen relacionada">
              <a:extLst>
                <a:ext uri="{FF2B5EF4-FFF2-40B4-BE49-F238E27FC236}">
                  <a16:creationId xmlns:a16="http://schemas.microsoft.com/office/drawing/2014/main" id="{EFB6D2C0-F81D-4F27-A500-CD26CAD63F09}"/>
                </a:ext>
              </a:extLst>
            </p:cNvPr>
            <p:cNvPicPr>
              <a:picLocks noChangeAspect="1" noChangeArrowheads="1"/>
            </p:cNvPicPr>
            <p:nvPr/>
          </p:nvPicPr>
          <p:blipFill rotWithShape="1">
            <a:blip r:embed="rId6" cstate="print">
              <a:alphaModFix amt="46000"/>
              <a:extLst>
                <a:ext uri="{BEBA8EAE-BF5A-486C-A8C5-ECC9F3942E4B}">
                  <a14:imgProps xmlns:a14="http://schemas.microsoft.com/office/drawing/2010/main">
                    <a14:imgLayer r:embed="rId7">
                      <a14:imgEffect>
                        <a14:brightnessContrast contrast="-10000"/>
                      </a14:imgEffect>
                    </a14:imgLayer>
                  </a14:imgProps>
                </a:ext>
                <a:ext uri="{28A0092B-C50C-407E-A947-70E740481C1C}">
                  <a14:useLocalDpi xmlns:a14="http://schemas.microsoft.com/office/drawing/2010/main" val="0"/>
                </a:ext>
              </a:extLst>
            </a:blip>
            <a:srcRect t="4173" b="14813"/>
            <a:stretch/>
          </p:blipFill>
          <p:spPr bwMode="auto">
            <a:xfrm rot="10800000">
              <a:off x="400883" y="-15474"/>
              <a:ext cx="5175328" cy="4192830"/>
            </a:xfrm>
            <a:prstGeom prst="rect">
              <a:avLst/>
            </a:prstGeom>
            <a:noFill/>
            <a:extLst>
              <a:ext uri="{909E8E84-426E-40DD-AFC4-6F175D3DCCD1}">
                <a14:hiddenFill xmlns:a14="http://schemas.microsoft.com/office/drawing/2010/main">
                  <a:solidFill>
                    <a:srgbClr val="FFFFFF"/>
                  </a:solidFill>
                </a14:hiddenFill>
              </a:ext>
            </a:extLst>
          </p:spPr>
        </p:pic>
        <p:grpSp>
          <p:nvGrpSpPr>
            <p:cNvPr id="137" name="Grupo 136">
              <a:extLst>
                <a:ext uri="{FF2B5EF4-FFF2-40B4-BE49-F238E27FC236}">
                  <a16:creationId xmlns:a16="http://schemas.microsoft.com/office/drawing/2014/main" id="{AE61771F-860D-4319-83E2-3622985C4ECA}"/>
                </a:ext>
              </a:extLst>
            </p:cNvPr>
            <p:cNvGrpSpPr/>
            <p:nvPr/>
          </p:nvGrpSpPr>
          <p:grpSpPr>
            <a:xfrm>
              <a:off x="400883" y="255011"/>
              <a:ext cx="5175329" cy="3742301"/>
              <a:chOff x="1917055" y="1570262"/>
              <a:chExt cx="5962650" cy="4311617"/>
            </a:xfrm>
          </p:grpSpPr>
          <p:pic>
            <p:nvPicPr>
              <p:cNvPr id="138" name="Picture 22" descr="Imagen relacionada">
                <a:extLst>
                  <a:ext uri="{FF2B5EF4-FFF2-40B4-BE49-F238E27FC236}">
                    <a16:creationId xmlns:a16="http://schemas.microsoft.com/office/drawing/2014/main" id="{2B6BA86C-ED9D-4E5C-A6F0-2AFB06A5F493}"/>
                  </a:ext>
                </a:extLst>
              </p:cNvPr>
              <p:cNvPicPr>
                <a:picLocks noChangeAspect="1" noChangeArrowheads="1"/>
              </p:cNvPicPr>
              <p:nvPr/>
            </p:nvPicPr>
            <p:blipFill rotWithShape="1">
              <a:blip r:embed="rId8" cstate="print">
                <a:alphaModFix amt="92000"/>
                <a:extLst>
                  <a:ext uri="{BEBA8EAE-BF5A-486C-A8C5-ECC9F3942E4B}">
                    <a14:imgProps xmlns:a14="http://schemas.microsoft.com/office/drawing/2010/main">
                      <a14:imgLayer r:embed="rId9">
                        <a14:imgEffect>
                          <a14:backgroundRemoval t="9585" b="97923" l="1438" r="96965">
                            <a14:foregroundMark x1="5911" y1="43770" x2="15335" y2="50000"/>
                            <a14:foregroundMark x1="15335" y1="50000" x2="21565" y2="50479"/>
                            <a14:foregroundMark x1="6550" y1="49361" x2="15016" y2="38818"/>
                            <a14:foregroundMark x1="14537" y1="36741" x2="7987" y2="40895"/>
                            <a14:foregroundMark x1="3994" y1="46326" x2="3994" y2="46326"/>
                            <a14:foregroundMark x1="48882" y1="34185" x2="48882" y2="34185"/>
                            <a14:foregroundMark x1="47444" y1="37859" x2="47444" y2="37859"/>
                            <a14:foregroundMark x1="96805" y1="66134" x2="96805" y2="66134"/>
                            <a14:foregroundMark x1="85304" y1="72684" x2="85304" y2="72684"/>
                            <a14:foregroundMark x1="86262" y1="71086" x2="73163" y2="71565"/>
                            <a14:foregroundMark x1="96326" y1="72045" x2="70128" y2="71086"/>
                            <a14:foregroundMark x1="70128" y1="71086" x2="65495" y2="72045"/>
                            <a14:foregroundMark x1="47923" y1="72684" x2="39297" y2="72684"/>
                            <a14:foregroundMark x1="48882" y1="72045" x2="52396" y2="72045"/>
                            <a14:foregroundMark x1="23163" y1="72045" x2="12460" y2="72045"/>
                            <a14:foregroundMark x1="8946" y1="72045" x2="8946" y2="72045"/>
                            <a14:foregroundMark x1="2875" y1="72045" x2="2875" y2="72045"/>
                            <a14:foregroundMark x1="2875" y1="72045" x2="2875" y2="72045"/>
                            <a14:foregroundMark x1="2875" y1="72045" x2="2875" y2="72045"/>
                            <a14:foregroundMark x1="1438" y1="66134" x2="1438" y2="66134"/>
                            <a14:foregroundMark x1="91214" y1="92812" x2="91214" y2="92812"/>
                            <a14:foregroundMark x1="94249" y1="96805" x2="6550" y2="93770"/>
                            <a14:foregroundMark x1="98403" y1="94888" x2="20607" y2="95208"/>
                            <a14:foregroundMark x1="20607" y1="95208" x2="16613" y2="97284"/>
                            <a14:foregroundMark x1="61981" y1="92332" x2="61981" y2="92332"/>
                            <a14:foregroundMark x1="44409" y1="92332" x2="44409" y2="92332"/>
                            <a14:foregroundMark x1="49840" y1="90256" x2="49840" y2="90256"/>
                            <a14:foregroundMark x1="3994" y1="94249" x2="3994" y2="94249"/>
                            <a14:foregroundMark x1="96965" y1="70607" x2="93291" y2="72045"/>
                            <a14:foregroundMark x1="9904" y1="97923" x2="5911" y2="93450"/>
                          </a14:backgroundRemoval>
                        </a14:imgEffect>
                        <a14:imgEffect>
                          <a14:colorTemperature colorTemp="6000"/>
                        </a14:imgEffect>
                        <a14:imgEffect>
                          <a14:saturation sat="90000"/>
                        </a14:imgEffect>
                        <a14:imgEffect>
                          <a14:brightnessContrast contrast="-10000"/>
                        </a14:imgEffect>
                      </a14:imgLayer>
                    </a14:imgProps>
                  </a:ext>
                  <a:ext uri="{28A0092B-C50C-407E-A947-70E740481C1C}">
                    <a14:useLocalDpi xmlns:a14="http://schemas.microsoft.com/office/drawing/2010/main" val="0"/>
                  </a:ext>
                </a:extLst>
              </a:blip>
              <a:srcRect t="9458" b="18232"/>
              <a:stretch/>
            </p:blipFill>
            <p:spPr bwMode="auto">
              <a:xfrm>
                <a:off x="1917055" y="1570262"/>
                <a:ext cx="5962650" cy="4311617"/>
              </a:xfrm>
              <a:prstGeom prst="rect">
                <a:avLst/>
              </a:prstGeom>
              <a:noFill/>
              <a:extLst>
                <a:ext uri="{909E8E84-426E-40DD-AFC4-6F175D3DCCD1}">
                  <a14:hiddenFill xmlns:a14="http://schemas.microsoft.com/office/drawing/2010/main">
                    <a:solidFill>
                      <a:srgbClr val="FFFFFF"/>
                    </a:solidFill>
                  </a14:hiddenFill>
                </a:ext>
              </a:extLst>
            </p:spPr>
          </p:pic>
          <p:grpSp>
            <p:nvGrpSpPr>
              <p:cNvPr id="139" name="Grupo 138">
                <a:extLst>
                  <a:ext uri="{FF2B5EF4-FFF2-40B4-BE49-F238E27FC236}">
                    <a16:creationId xmlns:a16="http://schemas.microsoft.com/office/drawing/2014/main" id="{C2C0913B-E578-4CC3-AC78-001384DE1656}"/>
                  </a:ext>
                </a:extLst>
              </p:cNvPr>
              <p:cNvGrpSpPr/>
              <p:nvPr/>
            </p:nvGrpSpPr>
            <p:grpSpPr>
              <a:xfrm>
                <a:off x="5201226" y="2581032"/>
                <a:ext cx="400194" cy="438213"/>
                <a:chOff x="5201226" y="2581032"/>
                <a:chExt cx="400194" cy="438213"/>
              </a:xfrm>
            </p:grpSpPr>
            <p:sp>
              <p:nvSpPr>
                <p:cNvPr id="143" name="Elipse 142">
                  <a:extLst>
                    <a:ext uri="{FF2B5EF4-FFF2-40B4-BE49-F238E27FC236}">
                      <a16:creationId xmlns:a16="http://schemas.microsoft.com/office/drawing/2014/main" id="{39D7024B-D7A6-4A9A-B154-CB2EF970DBDF}"/>
                    </a:ext>
                  </a:extLst>
                </p:cNvPr>
                <p:cNvSpPr/>
                <p:nvPr/>
              </p:nvSpPr>
              <p:spPr>
                <a:xfrm>
                  <a:off x="5213066" y="2597907"/>
                  <a:ext cx="388354"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4" name="Elipse 143">
                  <a:extLst>
                    <a:ext uri="{FF2B5EF4-FFF2-40B4-BE49-F238E27FC236}">
                      <a16:creationId xmlns:a16="http://schemas.microsoft.com/office/drawing/2014/main" id="{F740E132-0724-40E2-8910-7E29A803AADE}"/>
                    </a:ext>
                  </a:extLst>
                </p:cNvPr>
                <p:cNvSpPr/>
                <p:nvPr/>
              </p:nvSpPr>
              <p:spPr>
                <a:xfrm rot="20117432">
                  <a:off x="5201226" y="2581032"/>
                  <a:ext cx="306066"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40" name="Grupo 139">
                <a:extLst>
                  <a:ext uri="{FF2B5EF4-FFF2-40B4-BE49-F238E27FC236}">
                    <a16:creationId xmlns:a16="http://schemas.microsoft.com/office/drawing/2014/main" id="{B4BE5DF9-A127-44D1-BA42-31CA3776B05D}"/>
                  </a:ext>
                </a:extLst>
              </p:cNvPr>
              <p:cNvGrpSpPr/>
              <p:nvPr/>
            </p:nvGrpSpPr>
            <p:grpSpPr>
              <a:xfrm>
                <a:off x="3589489" y="2889258"/>
                <a:ext cx="285101" cy="375086"/>
                <a:chOff x="5201226" y="2576944"/>
                <a:chExt cx="400194" cy="425426"/>
              </a:xfrm>
            </p:grpSpPr>
            <p:sp>
              <p:nvSpPr>
                <p:cNvPr id="141" name="Elipse 140">
                  <a:extLst>
                    <a:ext uri="{FF2B5EF4-FFF2-40B4-BE49-F238E27FC236}">
                      <a16:creationId xmlns:a16="http://schemas.microsoft.com/office/drawing/2014/main" id="{539451DC-9802-45F7-BAF0-2692CE34BCCE}"/>
                    </a:ext>
                  </a:extLst>
                </p:cNvPr>
                <p:cNvSpPr/>
                <p:nvPr/>
              </p:nvSpPr>
              <p:spPr>
                <a:xfrm>
                  <a:off x="5213066" y="2576944"/>
                  <a:ext cx="388354"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2" name="Elipse 141">
                  <a:extLst>
                    <a:ext uri="{FF2B5EF4-FFF2-40B4-BE49-F238E27FC236}">
                      <a16:creationId xmlns:a16="http://schemas.microsoft.com/office/drawing/2014/main" id="{0154BD00-6081-448F-A406-CC32270F2329}"/>
                    </a:ext>
                  </a:extLst>
                </p:cNvPr>
                <p:cNvSpPr/>
                <p:nvPr/>
              </p:nvSpPr>
              <p:spPr>
                <a:xfrm rot="20117432">
                  <a:off x="5201226" y="2581032"/>
                  <a:ext cx="306066"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grpSp>
      <p:pic>
        <p:nvPicPr>
          <p:cNvPr id="146" name="Picture 8" descr="Imagen relacionada">
            <a:extLst>
              <a:ext uri="{FF2B5EF4-FFF2-40B4-BE49-F238E27FC236}">
                <a16:creationId xmlns:a16="http://schemas.microsoft.com/office/drawing/2014/main" id="{BBC03B12-F70B-43C4-AEB6-AD3313110BB5}"/>
              </a:ext>
            </a:extLst>
          </p:cNvPr>
          <p:cNvPicPr>
            <a:picLocks noChangeAspect="1" noChangeArrowheads="1"/>
          </p:cNvPicPr>
          <p:nvPr/>
        </p:nvPicPr>
        <p:blipFill rotWithShape="1">
          <a:blip r:embed="rId10" cstate="print">
            <a:alphaModFix amt="99000"/>
            <a:extLst>
              <a:ext uri="{BEBA8EAE-BF5A-486C-A8C5-ECC9F3942E4B}">
                <a14:imgProps xmlns:a14="http://schemas.microsoft.com/office/drawing/2010/main">
                  <a14:imgLayer r:embed="rId11">
                    <a14:imgEffect>
                      <a14:brightnessContrast bright="5000" contrast="6000"/>
                    </a14:imgEffect>
                  </a14:imgLayer>
                </a14:imgProps>
              </a:ext>
              <a:ext uri="{28A0092B-C50C-407E-A947-70E740481C1C}">
                <a14:useLocalDpi xmlns:a14="http://schemas.microsoft.com/office/drawing/2010/main" val="0"/>
              </a:ext>
            </a:extLst>
          </a:blip>
          <a:srcRect t="6675" b="15788"/>
          <a:stretch/>
        </p:blipFill>
        <p:spPr bwMode="auto">
          <a:xfrm>
            <a:off x="720472" y="2968616"/>
            <a:ext cx="1241411" cy="962551"/>
          </a:xfrm>
          <a:prstGeom prst="rect">
            <a:avLst/>
          </a:prstGeom>
          <a:noFill/>
          <a:extLst>
            <a:ext uri="{909E8E84-426E-40DD-AFC4-6F175D3DCCD1}">
              <a14:hiddenFill xmlns:a14="http://schemas.microsoft.com/office/drawing/2010/main">
                <a:solidFill>
                  <a:srgbClr val="FFFFFF"/>
                </a:solidFill>
              </a14:hiddenFill>
            </a:ext>
          </a:extLst>
        </p:spPr>
      </p:pic>
      <p:grpSp>
        <p:nvGrpSpPr>
          <p:cNvPr id="147" name="Grupo 146">
            <a:extLst>
              <a:ext uri="{FF2B5EF4-FFF2-40B4-BE49-F238E27FC236}">
                <a16:creationId xmlns:a16="http://schemas.microsoft.com/office/drawing/2014/main" id="{A95B1C09-EC6D-4B30-8429-4C3C90B8643B}"/>
              </a:ext>
            </a:extLst>
          </p:cNvPr>
          <p:cNvGrpSpPr/>
          <p:nvPr/>
        </p:nvGrpSpPr>
        <p:grpSpPr>
          <a:xfrm>
            <a:off x="725124" y="4123551"/>
            <a:ext cx="1240264" cy="961661"/>
            <a:chOff x="3443245" y="1627160"/>
            <a:chExt cx="5962650" cy="4623250"/>
          </a:xfrm>
        </p:grpSpPr>
        <p:pic>
          <p:nvPicPr>
            <p:cNvPr id="148" name="Picture 22" descr="Imagen relacionada">
              <a:extLst>
                <a:ext uri="{FF2B5EF4-FFF2-40B4-BE49-F238E27FC236}">
                  <a16:creationId xmlns:a16="http://schemas.microsoft.com/office/drawing/2014/main" id="{2E40E057-544A-473A-9163-BC63FE89084F}"/>
                </a:ext>
              </a:extLst>
            </p:cNvPr>
            <p:cNvPicPr>
              <a:picLocks noChangeAspect="1" noChangeArrowheads="1"/>
            </p:cNvPicPr>
            <p:nvPr/>
          </p:nvPicPr>
          <p:blipFill rotWithShape="1">
            <a:blip r:embed="rId12" cstate="print">
              <a:alphaModFix amt="95000"/>
              <a:extLst>
                <a:ext uri="{BEBA8EAE-BF5A-486C-A8C5-ECC9F3942E4B}">
                  <a14:imgProps xmlns:a14="http://schemas.microsoft.com/office/drawing/2010/main">
                    <a14:imgLayer r:embed="rId13">
                      <a14:imgEffect>
                        <a14:brightnessContrast contrast="3000"/>
                      </a14:imgEffect>
                    </a14:imgLayer>
                  </a14:imgProps>
                </a:ext>
                <a:ext uri="{28A0092B-C50C-407E-A947-70E740481C1C}">
                  <a14:useLocalDpi xmlns:a14="http://schemas.microsoft.com/office/drawing/2010/main" val="0"/>
                </a:ext>
              </a:extLst>
            </a:blip>
            <a:srcRect t="3664" b="18798"/>
            <a:stretch/>
          </p:blipFill>
          <p:spPr bwMode="auto">
            <a:xfrm>
              <a:off x="3443245" y="1627160"/>
              <a:ext cx="5962650" cy="4623250"/>
            </a:xfrm>
            <a:prstGeom prst="rect">
              <a:avLst/>
            </a:prstGeom>
            <a:noFill/>
            <a:extLst>
              <a:ext uri="{909E8E84-426E-40DD-AFC4-6F175D3DCCD1}">
                <a14:hiddenFill xmlns:a14="http://schemas.microsoft.com/office/drawing/2010/main">
                  <a:solidFill>
                    <a:srgbClr val="FFFFFF"/>
                  </a:solidFill>
                </a14:hiddenFill>
              </a:ext>
            </a:extLst>
          </p:spPr>
        </p:pic>
        <p:sp>
          <p:nvSpPr>
            <p:cNvPr id="149" name="Elipse 148">
              <a:extLst>
                <a:ext uri="{FF2B5EF4-FFF2-40B4-BE49-F238E27FC236}">
                  <a16:creationId xmlns:a16="http://schemas.microsoft.com/office/drawing/2014/main" id="{5F1BEE16-5201-4E33-812A-E20BEDDDF4BA}"/>
                </a:ext>
              </a:extLst>
            </p:cNvPr>
            <p:cNvSpPr/>
            <p:nvPr/>
          </p:nvSpPr>
          <p:spPr>
            <a:xfrm>
              <a:off x="5615849" y="3888889"/>
              <a:ext cx="286192" cy="291487"/>
            </a:xfrm>
            <a:prstGeom prst="ellipse">
              <a:avLst/>
            </a:prstGeom>
            <a:solidFill>
              <a:srgbClr val="FFC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0" name="Elipse 149">
              <a:extLst>
                <a:ext uri="{FF2B5EF4-FFF2-40B4-BE49-F238E27FC236}">
                  <a16:creationId xmlns:a16="http://schemas.microsoft.com/office/drawing/2014/main" id="{7BADCEB5-E091-4330-865D-8C76E0316DAB}"/>
                </a:ext>
              </a:extLst>
            </p:cNvPr>
            <p:cNvSpPr/>
            <p:nvPr/>
          </p:nvSpPr>
          <p:spPr>
            <a:xfrm>
              <a:off x="4809904" y="4482353"/>
              <a:ext cx="240811" cy="245266"/>
            </a:xfrm>
            <a:prstGeom prst="ellipse">
              <a:avLst/>
            </a:prstGeom>
            <a:solidFill>
              <a:srgbClr val="FDB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1" name="Elipse 150">
              <a:extLst>
                <a:ext uri="{FF2B5EF4-FFF2-40B4-BE49-F238E27FC236}">
                  <a16:creationId xmlns:a16="http://schemas.microsoft.com/office/drawing/2014/main" id="{4E6C1B43-D18A-4452-97EF-C4247007398A}"/>
                </a:ext>
              </a:extLst>
            </p:cNvPr>
            <p:cNvSpPr/>
            <p:nvPr/>
          </p:nvSpPr>
          <p:spPr>
            <a:xfrm>
              <a:off x="6597905" y="3697854"/>
              <a:ext cx="171723" cy="174900"/>
            </a:xfrm>
            <a:prstGeom prst="ellipse">
              <a:avLst/>
            </a:prstGeom>
            <a:solidFill>
              <a:srgbClr val="FEC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2" name="Elipse 151">
              <a:extLst>
                <a:ext uri="{FF2B5EF4-FFF2-40B4-BE49-F238E27FC236}">
                  <a16:creationId xmlns:a16="http://schemas.microsoft.com/office/drawing/2014/main" id="{C71BA990-B3E3-4BE1-BCA8-850122BAEB13}"/>
                </a:ext>
              </a:extLst>
            </p:cNvPr>
            <p:cNvSpPr/>
            <p:nvPr/>
          </p:nvSpPr>
          <p:spPr>
            <a:xfrm>
              <a:off x="6664242" y="3699646"/>
              <a:ext cx="171723" cy="174900"/>
            </a:xfrm>
            <a:prstGeom prst="ellipse">
              <a:avLst/>
            </a:prstGeom>
            <a:solidFill>
              <a:srgbClr val="FEC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3" name="Elipse 152">
              <a:extLst>
                <a:ext uri="{FF2B5EF4-FFF2-40B4-BE49-F238E27FC236}">
                  <a16:creationId xmlns:a16="http://schemas.microsoft.com/office/drawing/2014/main" id="{CF872148-7580-43A8-9578-ADF0414C809F}"/>
                </a:ext>
              </a:extLst>
            </p:cNvPr>
            <p:cNvSpPr/>
            <p:nvPr/>
          </p:nvSpPr>
          <p:spPr>
            <a:xfrm>
              <a:off x="7895185" y="3828376"/>
              <a:ext cx="286192" cy="291487"/>
            </a:xfrm>
            <a:prstGeom prst="ellipse">
              <a:avLst/>
            </a:prstGeom>
            <a:solidFill>
              <a:srgbClr val="FFC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54" name="Grupo 153">
            <a:extLst>
              <a:ext uri="{FF2B5EF4-FFF2-40B4-BE49-F238E27FC236}">
                <a16:creationId xmlns:a16="http://schemas.microsoft.com/office/drawing/2014/main" id="{C5AD381A-719A-4345-9D41-B526D17A00B6}"/>
              </a:ext>
            </a:extLst>
          </p:cNvPr>
          <p:cNvGrpSpPr/>
          <p:nvPr/>
        </p:nvGrpSpPr>
        <p:grpSpPr>
          <a:xfrm>
            <a:off x="729729" y="5259193"/>
            <a:ext cx="1231159" cy="1002509"/>
            <a:chOff x="6465920" y="6679882"/>
            <a:chExt cx="4758423" cy="3874691"/>
          </a:xfrm>
        </p:grpSpPr>
        <p:pic>
          <p:nvPicPr>
            <p:cNvPr id="155" name="Picture 2" descr="Resultado de imagen para cielo nubes vector">
              <a:extLst>
                <a:ext uri="{FF2B5EF4-FFF2-40B4-BE49-F238E27FC236}">
                  <a16:creationId xmlns:a16="http://schemas.microsoft.com/office/drawing/2014/main" id="{7FB8FC31-BBE3-4DD6-8B20-9F02FA8B4735}"/>
                </a:ext>
              </a:extLst>
            </p:cNvPr>
            <p:cNvPicPr>
              <a:picLocks noChangeAspect="1" noChangeArrowheads="1"/>
            </p:cNvPicPr>
            <p:nvPr/>
          </p:nvPicPr>
          <p:blipFill rotWithShape="1">
            <a:blip r:embed="rId14" cstate="print">
              <a:alphaModFix amt="70000"/>
              <a:extLst>
                <a:ext uri="{BEBA8EAE-BF5A-486C-A8C5-ECC9F3942E4B}">
                  <a14:imgProps xmlns:a14="http://schemas.microsoft.com/office/drawing/2010/main">
                    <a14:imgLayer r:embed="rId15">
                      <a14:imgEffect>
                        <a14:colorTemperature colorTemp="8700"/>
                      </a14:imgEffect>
                      <a14:imgEffect>
                        <a14:brightnessContrast bright="-3000"/>
                      </a14:imgEffect>
                    </a14:imgLayer>
                  </a14:imgProps>
                </a:ext>
                <a:ext uri="{28A0092B-C50C-407E-A947-70E740481C1C}">
                  <a14:useLocalDpi xmlns:a14="http://schemas.microsoft.com/office/drawing/2010/main" val="0"/>
                </a:ext>
              </a:extLst>
            </a:blip>
            <a:srcRect t="4293" b="30208"/>
            <a:stretch/>
          </p:blipFill>
          <p:spPr bwMode="auto">
            <a:xfrm>
              <a:off x="6465920" y="6679882"/>
              <a:ext cx="4758414" cy="3116740"/>
            </a:xfrm>
            <a:prstGeom prst="rect">
              <a:avLst/>
            </a:prstGeom>
            <a:noFill/>
            <a:extLst>
              <a:ext uri="{909E8E84-426E-40DD-AFC4-6F175D3DCCD1}">
                <a14:hiddenFill xmlns:a14="http://schemas.microsoft.com/office/drawing/2010/main">
                  <a:solidFill>
                    <a:srgbClr val="FFFFFF"/>
                  </a:solidFill>
                </a14:hiddenFill>
              </a:ext>
            </a:extLst>
          </p:spPr>
        </p:pic>
        <p:grpSp>
          <p:nvGrpSpPr>
            <p:cNvPr id="156" name="Grupo 155">
              <a:extLst>
                <a:ext uri="{FF2B5EF4-FFF2-40B4-BE49-F238E27FC236}">
                  <a16:creationId xmlns:a16="http://schemas.microsoft.com/office/drawing/2014/main" id="{24446EEB-B649-4AB6-A658-A048520A6CF6}"/>
                </a:ext>
              </a:extLst>
            </p:cNvPr>
            <p:cNvGrpSpPr/>
            <p:nvPr/>
          </p:nvGrpSpPr>
          <p:grpSpPr>
            <a:xfrm>
              <a:off x="6465924" y="6747722"/>
              <a:ext cx="4758419" cy="3806851"/>
              <a:chOff x="13145417" y="-2684429"/>
              <a:chExt cx="4758419" cy="3806851"/>
            </a:xfrm>
          </p:grpSpPr>
          <p:sp>
            <p:nvSpPr>
              <p:cNvPr id="157" name="Rectángulo 156">
                <a:extLst>
                  <a:ext uri="{FF2B5EF4-FFF2-40B4-BE49-F238E27FC236}">
                    <a16:creationId xmlns:a16="http://schemas.microsoft.com/office/drawing/2014/main" id="{690977B2-60B5-4EB5-B0D3-B9401FA1C00E}"/>
                  </a:ext>
                </a:extLst>
              </p:cNvPr>
              <p:cNvSpPr/>
              <p:nvPr/>
            </p:nvSpPr>
            <p:spPr>
              <a:xfrm>
                <a:off x="13145421" y="260930"/>
                <a:ext cx="4758415" cy="689161"/>
              </a:xfrm>
              <a:prstGeom prst="rect">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8" name="Rectángulo 157">
                <a:extLst>
                  <a:ext uri="{FF2B5EF4-FFF2-40B4-BE49-F238E27FC236}">
                    <a16:creationId xmlns:a16="http://schemas.microsoft.com/office/drawing/2014/main" id="{BBBD8493-0CA9-4C30-9670-EF5382F1668C}"/>
                  </a:ext>
                </a:extLst>
              </p:cNvPr>
              <p:cNvSpPr/>
              <p:nvPr/>
            </p:nvSpPr>
            <p:spPr>
              <a:xfrm>
                <a:off x="13145417" y="225881"/>
                <a:ext cx="4758415" cy="13859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159" name="Picture 4" descr="Imagen relacionada">
                <a:extLst>
                  <a:ext uri="{FF2B5EF4-FFF2-40B4-BE49-F238E27FC236}">
                    <a16:creationId xmlns:a16="http://schemas.microsoft.com/office/drawing/2014/main" id="{48403AE5-4E85-4C68-84C9-EA95DC64DF30}"/>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backgroundRemoval t="9585" b="91374" l="1438" r="97764">
                            <a14:foregroundMark x1="2077" y1="10543" x2="97764" y2="11022"/>
                            <a14:foregroundMark x1="1757" y1="72364" x2="1757" y2="72364"/>
                            <a14:foregroundMark x1="44249" y1="72204" x2="45048" y2="84824"/>
                            <a14:foregroundMark x1="44888" y1="72843" x2="39936" y2="80192"/>
                            <a14:foregroundMark x1="39936" y1="80192" x2="39936" y2="82907"/>
                            <a14:foregroundMark x1="42013" y1="72364" x2="37380" y2="77476"/>
                            <a14:foregroundMark x1="41853" y1="69968" x2="41853" y2="69968"/>
                            <a14:foregroundMark x1="39936" y1="69808" x2="39936" y2="69808"/>
                            <a14:foregroundMark x1="43930" y1="69649" x2="46486" y2="69329"/>
                            <a14:foregroundMark x1="47923" y1="71885" x2="47923" y2="76677"/>
                            <a14:foregroundMark x1="97923" y1="71565" x2="97923" y2="71565"/>
                            <a14:foregroundMark x1="92971" y1="80032" x2="92971" y2="80032"/>
                            <a14:foregroundMark x1="92971" y1="80032" x2="92971" y2="80032"/>
                            <a14:foregroundMark x1="92971" y1="79553" x2="92971" y2="84185"/>
                            <a14:foregroundMark x1="6709" y1="79233" x2="6709" y2="84984"/>
                            <a14:foregroundMark x1="10703" y1="85942" x2="3834" y2="85623"/>
                            <a14:foregroundMark x1="95048" y1="85942" x2="90735" y2="91374"/>
                            <a14:foregroundMark x1="69010" y1="25240" x2="69010" y2="25240"/>
                            <a14:foregroundMark x1="68211" y1="22843" x2="69649" y2="25719"/>
                          </a14:backgroundRemoval>
                        </a14:imgEffect>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3649016" y="-2684429"/>
                <a:ext cx="3806851" cy="380685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7" name="Grupo 166">
            <a:extLst>
              <a:ext uri="{FF2B5EF4-FFF2-40B4-BE49-F238E27FC236}">
                <a16:creationId xmlns:a16="http://schemas.microsoft.com/office/drawing/2014/main" id="{ED3A57BF-EA46-4E33-B1D7-98D54FDB212C}"/>
              </a:ext>
            </a:extLst>
          </p:cNvPr>
          <p:cNvGrpSpPr/>
          <p:nvPr/>
        </p:nvGrpSpPr>
        <p:grpSpPr>
          <a:xfrm>
            <a:off x="5029549" y="2953577"/>
            <a:ext cx="1241411" cy="963760"/>
            <a:chOff x="5805008" y="226130"/>
            <a:chExt cx="4758416" cy="3694160"/>
          </a:xfrm>
        </p:grpSpPr>
        <p:pic>
          <p:nvPicPr>
            <p:cNvPr id="168" name="Picture 2" descr="Imagen relacionada">
              <a:extLst>
                <a:ext uri="{FF2B5EF4-FFF2-40B4-BE49-F238E27FC236}">
                  <a16:creationId xmlns:a16="http://schemas.microsoft.com/office/drawing/2014/main" id="{D7325AA0-8EBB-4EA1-9E0C-4DF0C7E136F8}"/>
                </a:ext>
              </a:extLst>
            </p:cNvPr>
            <p:cNvPicPr>
              <a:picLocks noChangeAspect="1" noChangeArrowheads="1"/>
            </p:cNvPicPr>
            <p:nvPr/>
          </p:nvPicPr>
          <p:blipFill rotWithShape="1">
            <a:blip r:embed="rId18" cstate="print">
              <a:alphaModFix amt="90000"/>
              <a:extLst>
                <a:ext uri="{BEBA8EAE-BF5A-486C-A8C5-ECC9F3942E4B}">
                  <a14:imgProps xmlns:a14="http://schemas.microsoft.com/office/drawing/2010/main">
                    <a14:imgLayer r:embed="rId19">
                      <a14:imgEffect>
                        <a14:colorTemperature colorTemp="5900"/>
                      </a14:imgEffect>
                      <a14:imgEffect>
                        <a14:saturation sat="90000"/>
                      </a14:imgEffect>
                    </a14:imgLayer>
                  </a14:imgProps>
                </a:ext>
                <a:ext uri="{28A0092B-C50C-407E-A947-70E740481C1C}">
                  <a14:useLocalDpi xmlns:a14="http://schemas.microsoft.com/office/drawing/2010/main" val="0"/>
                </a:ext>
              </a:extLst>
            </a:blip>
            <a:srcRect t="22463"/>
            <a:stretch/>
          </p:blipFill>
          <p:spPr bwMode="auto">
            <a:xfrm>
              <a:off x="5805008" y="230764"/>
              <a:ext cx="4758416" cy="3689526"/>
            </a:xfrm>
            <a:prstGeom prst="rect">
              <a:avLst/>
            </a:prstGeom>
            <a:noFill/>
            <a:extLst>
              <a:ext uri="{909E8E84-426E-40DD-AFC4-6F175D3DCCD1}">
                <a14:hiddenFill xmlns:a14="http://schemas.microsoft.com/office/drawing/2010/main">
                  <a:solidFill>
                    <a:srgbClr val="FFFFFF"/>
                  </a:solidFill>
                </a14:hiddenFill>
              </a:ext>
            </a:extLst>
          </p:spPr>
        </p:pic>
        <p:sp>
          <p:nvSpPr>
            <p:cNvPr id="169" name="Rectángulo 168">
              <a:extLst>
                <a:ext uri="{FF2B5EF4-FFF2-40B4-BE49-F238E27FC236}">
                  <a16:creationId xmlns:a16="http://schemas.microsoft.com/office/drawing/2014/main" id="{72D9F726-463C-4C03-9DB1-11D2AA733722}"/>
                </a:ext>
              </a:extLst>
            </p:cNvPr>
            <p:cNvSpPr/>
            <p:nvPr/>
          </p:nvSpPr>
          <p:spPr>
            <a:xfrm>
              <a:off x="7970908" y="226130"/>
              <a:ext cx="1111985" cy="175244"/>
            </a:xfrm>
            <a:prstGeom prst="rect">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0" name="Rectángulo 169">
              <a:extLst>
                <a:ext uri="{FF2B5EF4-FFF2-40B4-BE49-F238E27FC236}">
                  <a16:creationId xmlns:a16="http://schemas.microsoft.com/office/drawing/2014/main" id="{CF2BB3C7-E141-41E8-A221-83D575093AFD}"/>
                </a:ext>
              </a:extLst>
            </p:cNvPr>
            <p:cNvSpPr/>
            <p:nvPr/>
          </p:nvSpPr>
          <p:spPr>
            <a:xfrm>
              <a:off x="6971342" y="795511"/>
              <a:ext cx="137084" cy="118453"/>
            </a:xfrm>
            <a:prstGeom prst="rect">
              <a:avLst/>
            </a:prstGeom>
            <a:solidFill>
              <a:srgbClr val="F5C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1" name="Rectángulo 170">
              <a:extLst>
                <a:ext uri="{FF2B5EF4-FFF2-40B4-BE49-F238E27FC236}">
                  <a16:creationId xmlns:a16="http://schemas.microsoft.com/office/drawing/2014/main" id="{54F6AD15-0862-437D-B8DA-D4FD2BCE2CBF}"/>
                </a:ext>
              </a:extLst>
            </p:cNvPr>
            <p:cNvSpPr/>
            <p:nvPr/>
          </p:nvSpPr>
          <p:spPr>
            <a:xfrm>
              <a:off x="6902800" y="736284"/>
              <a:ext cx="137084" cy="118453"/>
            </a:xfrm>
            <a:prstGeom prst="rect">
              <a:avLst/>
            </a:prstGeom>
            <a:solidFill>
              <a:srgbClr val="F5C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2" name="Rectángulo 171">
              <a:extLst>
                <a:ext uri="{FF2B5EF4-FFF2-40B4-BE49-F238E27FC236}">
                  <a16:creationId xmlns:a16="http://schemas.microsoft.com/office/drawing/2014/main" id="{71DFA057-3AF2-4392-AFD6-CEDD50489288}"/>
                </a:ext>
              </a:extLst>
            </p:cNvPr>
            <p:cNvSpPr/>
            <p:nvPr/>
          </p:nvSpPr>
          <p:spPr>
            <a:xfrm rot="20679864">
              <a:off x="6913037" y="666190"/>
              <a:ext cx="101730" cy="118453"/>
            </a:xfrm>
            <a:prstGeom prst="rect">
              <a:avLst/>
            </a:prstGeom>
            <a:solidFill>
              <a:srgbClr val="F5C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3" name="Rectángulo 172">
              <a:extLst>
                <a:ext uri="{FF2B5EF4-FFF2-40B4-BE49-F238E27FC236}">
                  <a16:creationId xmlns:a16="http://schemas.microsoft.com/office/drawing/2014/main" id="{22B65FA2-9156-49CF-8DA6-B726791531A6}"/>
                </a:ext>
              </a:extLst>
            </p:cNvPr>
            <p:cNvSpPr/>
            <p:nvPr/>
          </p:nvSpPr>
          <p:spPr>
            <a:xfrm rot="2449423">
              <a:off x="7009918" y="736283"/>
              <a:ext cx="117655" cy="118453"/>
            </a:xfrm>
            <a:prstGeom prst="rect">
              <a:avLst/>
            </a:prstGeom>
            <a:solidFill>
              <a:srgbClr val="F5C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4" name="Rectángulo 173">
              <a:extLst>
                <a:ext uri="{FF2B5EF4-FFF2-40B4-BE49-F238E27FC236}">
                  <a16:creationId xmlns:a16="http://schemas.microsoft.com/office/drawing/2014/main" id="{83D8DF71-C89A-4215-A46A-A80119817FE8}"/>
                </a:ext>
              </a:extLst>
            </p:cNvPr>
            <p:cNvSpPr/>
            <p:nvPr/>
          </p:nvSpPr>
          <p:spPr>
            <a:xfrm rot="2449423">
              <a:off x="7061715" y="644062"/>
              <a:ext cx="117655" cy="88585"/>
            </a:xfrm>
            <a:prstGeom prst="rect">
              <a:avLst/>
            </a:prstGeom>
            <a:solidFill>
              <a:srgbClr val="7E5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5" name="Rectángulo 174">
              <a:extLst>
                <a:ext uri="{FF2B5EF4-FFF2-40B4-BE49-F238E27FC236}">
                  <a16:creationId xmlns:a16="http://schemas.microsoft.com/office/drawing/2014/main" id="{90EA5B63-4DD9-4414-9345-7CC0A592737B}"/>
                </a:ext>
              </a:extLst>
            </p:cNvPr>
            <p:cNvSpPr/>
            <p:nvPr/>
          </p:nvSpPr>
          <p:spPr>
            <a:xfrm>
              <a:off x="9940498" y="2186414"/>
              <a:ext cx="120946" cy="104508"/>
            </a:xfrm>
            <a:prstGeom prst="rect">
              <a:avLst/>
            </a:prstGeom>
            <a:solidFill>
              <a:srgbClr val="F2B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6" name="Rectángulo 175">
              <a:extLst>
                <a:ext uri="{FF2B5EF4-FFF2-40B4-BE49-F238E27FC236}">
                  <a16:creationId xmlns:a16="http://schemas.microsoft.com/office/drawing/2014/main" id="{25A7595B-1C20-4E0A-A7DA-E551C80433DB}"/>
                </a:ext>
              </a:extLst>
            </p:cNvPr>
            <p:cNvSpPr/>
            <p:nvPr/>
          </p:nvSpPr>
          <p:spPr>
            <a:xfrm>
              <a:off x="9940498" y="2110167"/>
              <a:ext cx="120946" cy="104508"/>
            </a:xfrm>
            <a:prstGeom prst="rect">
              <a:avLst/>
            </a:prstGeom>
            <a:solidFill>
              <a:srgbClr val="F2B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7" name="Rectángulo 176">
              <a:extLst>
                <a:ext uri="{FF2B5EF4-FFF2-40B4-BE49-F238E27FC236}">
                  <a16:creationId xmlns:a16="http://schemas.microsoft.com/office/drawing/2014/main" id="{19709036-A293-4E3D-AFC7-16DC0C66C4F6}"/>
                </a:ext>
              </a:extLst>
            </p:cNvPr>
            <p:cNvSpPr/>
            <p:nvPr/>
          </p:nvSpPr>
          <p:spPr>
            <a:xfrm rot="20334016">
              <a:off x="9912167" y="2118560"/>
              <a:ext cx="120946" cy="104508"/>
            </a:xfrm>
            <a:prstGeom prst="rect">
              <a:avLst/>
            </a:prstGeom>
            <a:solidFill>
              <a:srgbClr val="F2B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8" name="Rectángulo 177">
              <a:extLst>
                <a:ext uri="{FF2B5EF4-FFF2-40B4-BE49-F238E27FC236}">
                  <a16:creationId xmlns:a16="http://schemas.microsoft.com/office/drawing/2014/main" id="{FE491D02-52FB-4922-AFE8-532705F631C5}"/>
                </a:ext>
              </a:extLst>
            </p:cNvPr>
            <p:cNvSpPr/>
            <p:nvPr/>
          </p:nvSpPr>
          <p:spPr>
            <a:xfrm rot="20334016">
              <a:off x="9968828" y="2269475"/>
              <a:ext cx="120946" cy="104508"/>
            </a:xfrm>
            <a:prstGeom prst="rect">
              <a:avLst/>
            </a:prstGeom>
            <a:solidFill>
              <a:srgbClr val="F2B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179" name="Grupo 178">
            <a:extLst>
              <a:ext uri="{FF2B5EF4-FFF2-40B4-BE49-F238E27FC236}">
                <a16:creationId xmlns:a16="http://schemas.microsoft.com/office/drawing/2014/main" id="{16504B1D-62C5-48D8-9E73-DDE83E5A53A3}"/>
              </a:ext>
            </a:extLst>
          </p:cNvPr>
          <p:cNvGrpSpPr/>
          <p:nvPr/>
        </p:nvGrpSpPr>
        <p:grpSpPr>
          <a:xfrm>
            <a:off x="5006766" y="4098125"/>
            <a:ext cx="1266388" cy="1031351"/>
            <a:chOff x="611299" y="4788625"/>
            <a:chExt cx="4885504" cy="3978773"/>
          </a:xfrm>
        </p:grpSpPr>
        <p:pic>
          <p:nvPicPr>
            <p:cNvPr id="180" name="Picture 4" descr="Resultado de imagen para City vector illustration">
              <a:extLst>
                <a:ext uri="{FF2B5EF4-FFF2-40B4-BE49-F238E27FC236}">
                  <a16:creationId xmlns:a16="http://schemas.microsoft.com/office/drawing/2014/main" id="{73F0CB66-7C00-438A-8EF5-B4FC55718D2E}"/>
                </a:ext>
              </a:extLst>
            </p:cNvPr>
            <p:cNvPicPr>
              <a:picLocks noChangeAspect="1" noChangeArrowheads="1"/>
            </p:cNvPicPr>
            <p:nvPr/>
          </p:nvPicPr>
          <p:blipFill rotWithShape="1">
            <a:blip r:embed="rId20" cstate="print">
              <a:alphaModFix amt="97000"/>
              <a:extLst>
                <a:ext uri="{BEBA8EAE-BF5A-486C-A8C5-ECC9F3942E4B}">
                  <a14:imgProps xmlns:a14="http://schemas.microsoft.com/office/drawing/2010/main">
                    <a14:imgLayer r:embed="rId21">
                      <a14:imgEffect>
                        <a14:saturation sat="90000"/>
                      </a14:imgEffect>
                      <a14:imgEffect>
                        <a14:brightnessContrast bright="5000" contrast="-10000"/>
                      </a14:imgEffect>
                    </a14:imgLayer>
                  </a14:imgProps>
                </a:ext>
                <a:ext uri="{28A0092B-C50C-407E-A947-70E740481C1C}">
                  <a14:useLocalDpi xmlns:a14="http://schemas.microsoft.com/office/drawing/2010/main" val="0"/>
                </a:ext>
              </a:extLst>
            </a:blip>
            <a:srcRect l="1945" r="2715"/>
            <a:stretch/>
          </p:blipFill>
          <p:spPr bwMode="auto">
            <a:xfrm>
              <a:off x="707655" y="4788625"/>
              <a:ext cx="4789148" cy="3771434"/>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upo 180">
              <a:extLst>
                <a:ext uri="{FF2B5EF4-FFF2-40B4-BE49-F238E27FC236}">
                  <a16:creationId xmlns:a16="http://schemas.microsoft.com/office/drawing/2014/main" id="{47E3B365-6C1F-474C-A071-BA52377D8B4E}"/>
                </a:ext>
              </a:extLst>
            </p:cNvPr>
            <p:cNvGrpSpPr/>
            <p:nvPr/>
          </p:nvGrpSpPr>
          <p:grpSpPr>
            <a:xfrm>
              <a:off x="611299" y="6502943"/>
              <a:ext cx="2264455" cy="2264455"/>
              <a:chOff x="3108325" y="1585913"/>
              <a:chExt cx="5962650" cy="5962650"/>
            </a:xfrm>
          </p:grpSpPr>
          <p:pic>
            <p:nvPicPr>
              <p:cNvPr id="182" name="Picture 2" descr="Resultado de imagen para jogger vector illustration">
                <a:extLst>
                  <a:ext uri="{FF2B5EF4-FFF2-40B4-BE49-F238E27FC236}">
                    <a16:creationId xmlns:a16="http://schemas.microsoft.com/office/drawing/2014/main" id="{67BBA312-FDD4-49A5-A1DE-AD8EF17FDFBF}"/>
                  </a:ext>
                </a:extLst>
              </p:cNvPr>
              <p:cNvPicPr>
                <a:picLocks noChangeAspect="1" noChangeArrowheads="1"/>
              </p:cNvPicPr>
              <p:nvPr/>
            </p:nvPicPr>
            <p:blipFill>
              <a:blip r:embed="rId22" cstate="print">
                <a:extLst>
                  <a:ext uri="{BEBA8EAE-BF5A-486C-A8C5-ECC9F3942E4B}">
                    <a14:imgProps xmlns:a14="http://schemas.microsoft.com/office/drawing/2010/main">
                      <a14:imgLayer r:embed="rId23">
                        <a14:imgEffect>
                          <a14:backgroundRemoval t="10000" b="90000" l="10000" r="90000">
                            <a14:foregroundMark x1="23642" y1="67093" x2="23642" y2="67093"/>
                            <a14:foregroundMark x1="18690" y1="66454" x2="18690" y2="66454"/>
                            <a14:foregroundMark x1="60543" y1="78754" x2="60543" y2="78754"/>
                            <a14:foregroundMark x1="67252" y1="42812" x2="67252" y2="42812"/>
                            <a14:foregroundMark x1="47444" y1="16134" x2="47444" y2="16134"/>
                            <a14:foregroundMark x1="29712" y1="50479" x2="29712" y2="50479"/>
                            <a14:foregroundMark x1="29553" y1="50799" x2="29553" y2="50799"/>
                            <a14:foregroundMark x1="29872" y1="50799" x2="29872" y2="50799"/>
                            <a14:foregroundMark x1="27316" y1="46965" x2="27316" y2="46965"/>
                            <a14:foregroundMark x1="27796" y1="47923" x2="27796" y2="47923"/>
                            <a14:foregroundMark x1="23163" y1="67572" x2="23163" y2="67572"/>
                            <a14:foregroundMark x1="60543" y1="78914" x2="60543" y2="78914"/>
                            <a14:foregroundMark x1="62300" y1="78754" x2="62300" y2="78754"/>
                            <a14:foregroundMark x1="61821" y1="78115" x2="61821" y2="78115"/>
                            <a14:foregroundMark x1="48403" y1="45048" x2="48403" y2="45048"/>
                            <a14:backgroundMark x1="29872" y1="50799" x2="29872" y2="50799"/>
                            <a14:backgroundMark x1="29712" y1="50319" x2="29712" y2="50319"/>
                            <a14:backgroundMark x1="29872" y1="50639" x2="29872" y2="50639"/>
                          </a14:backgroundRemoval>
                        </a14:imgEffect>
                      </a14:imgLayer>
                    </a14:imgProps>
                  </a:ext>
                  <a:ext uri="{28A0092B-C50C-407E-A947-70E740481C1C}">
                    <a14:useLocalDpi xmlns:a14="http://schemas.microsoft.com/office/drawing/2010/main" val="0"/>
                  </a:ext>
                </a:extLst>
              </a:blip>
              <a:srcRect/>
              <a:stretch>
                <a:fillRect/>
              </a:stretch>
            </p:blipFill>
            <p:spPr bwMode="auto">
              <a:xfrm>
                <a:off x="3108325" y="1585913"/>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183" name="Rectángulo: esquinas redondeadas 182">
                <a:extLst>
                  <a:ext uri="{FF2B5EF4-FFF2-40B4-BE49-F238E27FC236}">
                    <a16:creationId xmlns:a16="http://schemas.microsoft.com/office/drawing/2014/main" id="{B8A6B54B-6D41-479A-BBA2-11764959F105}"/>
                  </a:ext>
                </a:extLst>
              </p:cNvPr>
              <p:cNvSpPr/>
              <p:nvPr/>
            </p:nvSpPr>
            <p:spPr>
              <a:xfrm>
                <a:off x="5837863" y="2633358"/>
                <a:ext cx="407636" cy="446412"/>
              </a:xfrm>
              <a:prstGeom prst="roundRect">
                <a:avLst>
                  <a:gd name="adj" fmla="val 29819"/>
                </a:avLst>
              </a:prstGeom>
              <a:solidFill>
                <a:srgbClr val="FDB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pic>
        <p:nvPicPr>
          <p:cNvPr id="184" name="Picture 4" descr="Imagen relacionada">
            <a:extLst>
              <a:ext uri="{FF2B5EF4-FFF2-40B4-BE49-F238E27FC236}">
                <a16:creationId xmlns:a16="http://schemas.microsoft.com/office/drawing/2014/main" id="{C253207E-6908-4CCF-B995-3679A8515D21}"/>
              </a:ext>
            </a:extLst>
          </p:cNvPr>
          <p:cNvPicPr>
            <a:picLocks noChangeAspect="1" noChangeArrowheads="1"/>
          </p:cNvPicPr>
          <p:nvPr/>
        </p:nvPicPr>
        <p:blipFill rotWithShape="1">
          <a:blip r:embed="rId24" cstate="print">
            <a:extLst>
              <a:ext uri="{BEBA8EAE-BF5A-486C-A8C5-ECC9F3942E4B}">
                <a14:imgProps xmlns:a14="http://schemas.microsoft.com/office/drawing/2010/main">
                  <a14:imgLayer r:embed="rId25">
                    <a14:imgEffect>
                      <a14:colorTemperature colorTemp="5900"/>
                    </a14:imgEffect>
                    <a14:imgEffect>
                      <a14:brightnessContrast bright="10000" contrast="-10000"/>
                    </a14:imgEffect>
                  </a14:imgLayer>
                </a14:imgProps>
              </a:ext>
              <a:ext uri="{28A0092B-C50C-407E-A947-70E740481C1C}">
                <a14:useLocalDpi xmlns:a14="http://schemas.microsoft.com/office/drawing/2010/main" val="0"/>
              </a:ext>
            </a:extLst>
          </a:blip>
          <a:srcRect l="17330" t="12670" r="34850" b="10981"/>
          <a:stretch/>
        </p:blipFill>
        <p:spPr bwMode="auto">
          <a:xfrm>
            <a:off x="5028951" y="5236377"/>
            <a:ext cx="1241411" cy="99101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Resultado de imagen para restaurante interior vector">
            <a:extLst>
              <a:ext uri="{FF2B5EF4-FFF2-40B4-BE49-F238E27FC236}">
                <a16:creationId xmlns:a16="http://schemas.microsoft.com/office/drawing/2014/main" id="{3DE04A85-E13D-4BB6-8744-9E62593CCE63}"/>
              </a:ext>
            </a:extLst>
          </p:cNvPr>
          <p:cNvPicPr>
            <a:picLocks noChangeAspect="1" noChangeArrowheads="1"/>
          </p:cNvPicPr>
          <p:nvPr/>
        </p:nvPicPr>
        <p:blipFill rotWithShape="1">
          <a:blip r:embed="rId26" cstate="print">
            <a:alphaModFix amt="95000"/>
            <a:extLst>
              <a:ext uri="{BEBA8EAE-BF5A-486C-A8C5-ECC9F3942E4B}">
                <a14:imgProps xmlns:a14="http://schemas.microsoft.com/office/drawing/2010/main">
                  <a14:imgLayer r:embed="rId27">
                    <a14:imgEffect>
                      <a14:colorTemperature colorTemp="5900"/>
                    </a14:imgEffect>
                  </a14:imgLayer>
                </a14:imgProps>
              </a:ext>
              <a:ext uri="{28A0092B-C50C-407E-A947-70E740481C1C}">
                <a14:useLocalDpi xmlns:a14="http://schemas.microsoft.com/office/drawing/2010/main" val="0"/>
              </a:ext>
            </a:extLst>
          </a:blip>
          <a:srcRect l="6074" t="-1" r="5619" b="2349"/>
          <a:stretch/>
        </p:blipFill>
        <p:spPr bwMode="auto">
          <a:xfrm>
            <a:off x="5021352" y="1833875"/>
            <a:ext cx="1251676" cy="96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38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0" y="915269"/>
            <a:ext cx="8012513"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Chapter IX: </a:t>
            </a:r>
            <a:r>
              <a:rPr lang="en-US" sz="3200" dirty="0">
                <a:solidFill>
                  <a:srgbClr val="347E7C"/>
                </a:solidFill>
                <a:latin typeface="Segoe UI" panose="020B0502040204020203" pitchFamily="34" charset="0"/>
                <a:cs typeface="Segoe UI" panose="020B0502040204020203" pitchFamily="34" charset="0"/>
              </a:rPr>
              <a:t>‘Splitting the Fugitive’</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46</a:t>
            </a:fld>
            <a:endParaRPr lang="es-MX" dirty="0">
              <a:latin typeface="Segoe UI Semilight" panose="020B0402040204020203" pitchFamily="34" charset="0"/>
              <a:cs typeface="Segoe UI Semilight" panose="020B0402040204020203" pitchFamily="34" charset="0"/>
            </a:endParaRPr>
          </a:p>
        </p:txBody>
      </p:sp>
      <p:grpSp>
        <p:nvGrpSpPr>
          <p:cNvPr id="4" name="Group 3"/>
          <p:cNvGrpSpPr/>
          <p:nvPr/>
        </p:nvGrpSpPr>
        <p:grpSpPr>
          <a:xfrm>
            <a:off x="728850" y="1705042"/>
            <a:ext cx="8459395" cy="4441276"/>
            <a:chOff x="722517" y="1724549"/>
            <a:chExt cx="7971590" cy="4185173"/>
          </a:xfrm>
        </p:grpSpPr>
        <p:grpSp>
          <p:nvGrpSpPr>
            <p:cNvPr id="20" name="Group 19"/>
            <p:cNvGrpSpPr/>
            <p:nvPr/>
          </p:nvGrpSpPr>
          <p:grpSpPr>
            <a:xfrm>
              <a:off x="728775" y="1830057"/>
              <a:ext cx="1440195" cy="943017"/>
              <a:chOff x="976929" y="1815908"/>
              <a:chExt cx="1440195" cy="943017"/>
            </a:xfrm>
          </p:grpSpPr>
          <p:sp>
            <p:nvSpPr>
              <p:cNvPr id="21" name="Rectángulo 34"/>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23" name="Rectángulo 5"/>
              <p:cNvSpPr/>
              <p:nvPr/>
            </p:nvSpPr>
            <p:spPr>
              <a:xfrm>
                <a:off x="976929" y="2038925"/>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In this chapter, you’ll learn how to describe people. You have to give a description about yourself and others. </a:t>
                </a:r>
              </a:p>
            </p:txBody>
          </p:sp>
        </p:grpSp>
        <p:sp>
          <p:nvSpPr>
            <p:cNvPr id="24" name="Rectángulo 72"/>
            <p:cNvSpPr/>
            <p:nvPr/>
          </p:nvSpPr>
          <p:spPr>
            <a:xfrm>
              <a:off x="2394224" y="1724549"/>
              <a:ext cx="4633888"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Vancity is a nice city and...Thief! Thief! You have to give a physical description about the thief who stole your cellphone. Complete the steps to catch the person responsible for this atrocious action!</a:t>
              </a:r>
              <a:endParaRPr lang="es-MX"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nvGrpSpPr>
            <p:cNvPr id="26" name="Group 25"/>
            <p:cNvGrpSpPr/>
            <p:nvPr/>
          </p:nvGrpSpPr>
          <p:grpSpPr>
            <a:xfrm>
              <a:off x="725281" y="2883016"/>
              <a:ext cx="1440000" cy="930007"/>
              <a:chOff x="5088175" y="1682779"/>
              <a:chExt cx="1514701" cy="930007"/>
            </a:xfrm>
          </p:grpSpPr>
          <p:sp>
            <p:nvSpPr>
              <p:cNvPr id="27" name="Rectángulo 43"/>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28" name="Rectángulo 79"/>
              <p:cNvSpPr/>
              <p:nvPr/>
            </p:nvSpPr>
            <p:spPr>
              <a:xfrm>
                <a:off x="5090876" y="1892786"/>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Hanna’s friends: listen a monologue about someone giving a description about other (s). </a:t>
                </a:r>
                <a:endParaRPr lang="es-MX"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29" name="Group 28"/>
            <p:cNvGrpSpPr/>
            <p:nvPr/>
          </p:nvGrpSpPr>
          <p:grpSpPr>
            <a:xfrm>
              <a:off x="725912" y="3932992"/>
              <a:ext cx="1432380" cy="938640"/>
              <a:chOff x="1188984" y="3002417"/>
              <a:chExt cx="1800345" cy="1601569"/>
            </a:xfrm>
          </p:grpSpPr>
          <p:sp>
            <p:nvSpPr>
              <p:cNvPr id="30" name="Rectángulo 44"/>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31" name="Rectángulo 86"/>
              <p:cNvSpPr/>
              <p:nvPr/>
            </p:nvSpPr>
            <p:spPr>
              <a:xfrm>
                <a:off x="1188984" y="3375475"/>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Which Gollum are you?: read a quiz about personality.</a:t>
                </a:r>
              </a:p>
            </p:txBody>
          </p:sp>
        </p:grpSp>
        <p:grpSp>
          <p:nvGrpSpPr>
            <p:cNvPr id="32" name="Group 31"/>
            <p:cNvGrpSpPr/>
            <p:nvPr/>
          </p:nvGrpSpPr>
          <p:grpSpPr>
            <a:xfrm>
              <a:off x="7254107" y="4971863"/>
              <a:ext cx="1440000" cy="935999"/>
              <a:chOff x="5070889" y="2991435"/>
              <a:chExt cx="1512000" cy="935999"/>
            </a:xfrm>
          </p:grpSpPr>
          <p:sp>
            <p:nvSpPr>
              <p:cNvPr id="33" name="Rectángulo 44"/>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34" name="Rectángulo 86"/>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Question Form: Intonation.</a:t>
                </a:r>
                <a:endParaRPr lang="es-MX"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35" name="Group 34"/>
            <p:cNvGrpSpPr/>
            <p:nvPr/>
          </p:nvGrpSpPr>
          <p:grpSpPr>
            <a:xfrm>
              <a:off x="7250129" y="2878783"/>
              <a:ext cx="1440000" cy="906569"/>
              <a:chOff x="3069097" y="3269485"/>
              <a:chExt cx="1514868" cy="906569"/>
            </a:xfrm>
          </p:grpSpPr>
          <p:sp>
            <p:nvSpPr>
              <p:cNvPr id="36" name="Rectángulo 83"/>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37" name="Rectángulo 96"/>
              <p:cNvSpPr/>
              <p:nvPr/>
            </p:nvSpPr>
            <p:spPr>
              <a:xfrm>
                <a:off x="3071965"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‘Have got’ and ‘Have’ to express possession.</a:t>
                </a:r>
              </a:p>
            </p:txBody>
          </p:sp>
        </p:grpSp>
        <p:grpSp>
          <p:nvGrpSpPr>
            <p:cNvPr id="38" name="Group 37"/>
            <p:cNvGrpSpPr/>
            <p:nvPr/>
          </p:nvGrpSpPr>
          <p:grpSpPr>
            <a:xfrm>
              <a:off x="722517" y="4981145"/>
              <a:ext cx="1440000" cy="928577"/>
              <a:chOff x="4881942" y="4422037"/>
              <a:chExt cx="1515579" cy="928577"/>
            </a:xfrm>
          </p:grpSpPr>
          <p:sp>
            <p:nvSpPr>
              <p:cNvPr id="40" name="Rectángulo 34"/>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41" name="Rectángulo 5"/>
              <p:cNvSpPr/>
              <p:nvPr/>
            </p:nvSpPr>
            <p:spPr>
              <a:xfrm>
                <a:off x="4881942" y="4630614"/>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Guess who: write an email to describe physical appearance.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Describe family members’ personality</a:t>
                </a:r>
              </a:p>
            </p:txBody>
          </p:sp>
        </p:grpSp>
        <p:grpSp>
          <p:nvGrpSpPr>
            <p:cNvPr id="42" name="Group 41"/>
            <p:cNvGrpSpPr/>
            <p:nvPr/>
          </p:nvGrpSpPr>
          <p:grpSpPr>
            <a:xfrm>
              <a:off x="7252503" y="1835407"/>
              <a:ext cx="1440000" cy="928568"/>
              <a:chOff x="1218046" y="4910959"/>
              <a:chExt cx="1512594" cy="928568"/>
            </a:xfrm>
          </p:grpSpPr>
          <p:sp>
            <p:nvSpPr>
              <p:cNvPr id="43" name="Rectángulo 41"/>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Speaking</a:t>
                </a:r>
              </a:p>
            </p:txBody>
          </p:sp>
          <p:sp>
            <p:nvSpPr>
              <p:cNvPr id="44" name="Rectángulo 72"/>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 Fugitive: give a physical description about somebody. </a:t>
                </a:r>
              </a:p>
            </p:txBody>
          </p:sp>
        </p:grpSp>
        <p:grpSp>
          <p:nvGrpSpPr>
            <p:cNvPr id="45" name="Group 44"/>
            <p:cNvGrpSpPr/>
            <p:nvPr/>
          </p:nvGrpSpPr>
          <p:grpSpPr>
            <a:xfrm>
              <a:off x="7251217" y="3915031"/>
              <a:ext cx="1440000" cy="935643"/>
              <a:chOff x="3052508" y="4927609"/>
              <a:chExt cx="1517547" cy="935643"/>
            </a:xfrm>
          </p:grpSpPr>
          <p:sp>
            <p:nvSpPr>
              <p:cNvPr id="46" name="Rectángulo 43"/>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47" name="Rectángulo 79"/>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Describing  physical appearance.</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Describing  personality and interests.</a:t>
                </a:r>
              </a:p>
            </p:txBody>
          </p:sp>
        </p:grpSp>
      </p:grpSp>
      <p:sp>
        <p:nvSpPr>
          <p:cNvPr id="52" name="Rectángulo 7">
            <a:extLst>
              <a:ext uri="{FF2B5EF4-FFF2-40B4-BE49-F238E27FC236}">
                <a16:creationId xmlns:a16="http://schemas.microsoft.com/office/drawing/2014/main" id="{6F029A42-E72A-4488-9D47-82A7C59A4C9D}"/>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3" name="TextBox 10">
            <a:extLst>
              <a:ext uri="{FF2B5EF4-FFF2-40B4-BE49-F238E27FC236}">
                <a16:creationId xmlns:a16="http://schemas.microsoft.com/office/drawing/2014/main" id="{0E22EBAE-0491-4841-845F-B8F9075789CD}"/>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62" name="Grupo 61">
            <a:extLst>
              <a:ext uri="{FF2B5EF4-FFF2-40B4-BE49-F238E27FC236}">
                <a16:creationId xmlns:a16="http://schemas.microsoft.com/office/drawing/2014/main" id="{E1C045C2-5151-434E-BC86-465C168AE7F8}"/>
              </a:ext>
            </a:extLst>
          </p:cNvPr>
          <p:cNvGrpSpPr/>
          <p:nvPr/>
        </p:nvGrpSpPr>
        <p:grpSpPr>
          <a:xfrm>
            <a:off x="2590981" y="2445867"/>
            <a:ext cx="4758416" cy="3855065"/>
            <a:chOff x="400883" y="-15474"/>
            <a:chExt cx="5175329" cy="4192830"/>
          </a:xfrm>
        </p:grpSpPr>
        <p:pic>
          <p:nvPicPr>
            <p:cNvPr id="63" name="Picture 4" descr="Imagen relacionada">
              <a:extLst>
                <a:ext uri="{FF2B5EF4-FFF2-40B4-BE49-F238E27FC236}">
                  <a16:creationId xmlns:a16="http://schemas.microsoft.com/office/drawing/2014/main" id="{235EC877-F375-4434-A804-02C2B5228CC8}"/>
                </a:ext>
              </a:extLst>
            </p:cNvPr>
            <p:cNvPicPr>
              <a:picLocks noChangeAspect="1" noChangeArrowheads="1"/>
            </p:cNvPicPr>
            <p:nvPr/>
          </p:nvPicPr>
          <p:blipFill rotWithShape="1">
            <a:blip r:embed="rId6">
              <a:alphaModFix amt="46000"/>
              <a:extLst>
                <a:ext uri="{BEBA8EAE-BF5A-486C-A8C5-ECC9F3942E4B}">
                  <a14:imgProps xmlns:a14="http://schemas.microsoft.com/office/drawing/2010/main">
                    <a14:imgLayer r:embed="rId7">
                      <a14:imgEffect>
                        <a14:brightnessContrast contrast="-10000"/>
                      </a14:imgEffect>
                    </a14:imgLayer>
                  </a14:imgProps>
                </a:ext>
                <a:ext uri="{28A0092B-C50C-407E-A947-70E740481C1C}">
                  <a14:useLocalDpi xmlns:a14="http://schemas.microsoft.com/office/drawing/2010/main" val="0"/>
                </a:ext>
              </a:extLst>
            </a:blip>
            <a:srcRect t="4173" b="14813"/>
            <a:stretch/>
          </p:blipFill>
          <p:spPr bwMode="auto">
            <a:xfrm rot="10800000">
              <a:off x="400883" y="-15474"/>
              <a:ext cx="5175328" cy="4192830"/>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upo 63">
              <a:extLst>
                <a:ext uri="{FF2B5EF4-FFF2-40B4-BE49-F238E27FC236}">
                  <a16:creationId xmlns:a16="http://schemas.microsoft.com/office/drawing/2014/main" id="{D316C1A3-E24B-43EE-8965-7BA11827C781}"/>
                </a:ext>
              </a:extLst>
            </p:cNvPr>
            <p:cNvGrpSpPr/>
            <p:nvPr/>
          </p:nvGrpSpPr>
          <p:grpSpPr>
            <a:xfrm>
              <a:off x="400883" y="255011"/>
              <a:ext cx="5175329" cy="3742301"/>
              <a:chOff x="1917055" y="1570262"/>
              <a:chExt cx="5962650" cy="4311617"/>
            </a:xfrm>
          </p:grpSpPr>
          <p:pic>
            <p:nvPicPr>
              <p:cNvPr id="65" name="Picture 22" descr="Imagen relacionada">
                <a:extLst>
                  <a:ext uri="{FF2B5EF4-FFF2-40B4-BE49-F238E27FC236}">
                    <a16:creationId xmlns:a16="http://schemas.microsoft.com/office/drawing/2014/main" id="{43460699-A747-4F78-9178-4C458E9732FB}"/>
                  </a:ext>
                </a:extLst>
              </p:cNvPr>
              <p:cNvPicPr>
                <a:picLocks noChangeAspect="1" noChangeArrowheads="1"/>
              </p:cNvPicPr>
              <p:nvPr/>
            </p:nvPicPr>
            <p:blipFill rotWithShape="1">
              <a:blip r:embed="rId8">
                <a:alphaModFix amt="94000"/>
                <a:extLst>
                  <a:ext uri="{BEBA8EAE-BF5A-486C-A8C5-ECC9F3942E4B}">
                    <a14:imgProps xmlns:a14="http://schemas.microsoft.com/office/drawing/2010/main">
                      <a14:imgLayer r:embed="rId9">
                        <a14:imgEffect>
                          <a14:backgroundRemoval t="9585" b="97923" l="1438" r="96965">
                            <a14:foregroundMark x1="5911" y1="43770" x2="15335" y2="50000"/>
                            <a14:foregroundMark x1="15335" y1="50000" x2="21565" y2="50479"/>
                            <a14:foregroundMark x1="6550" y1="49361" x2="15016" y2="38818"/>
                            <a14:foregroundMark x1="14537" y1="36741" x2="7987" y2="40895"/>
                            <a14:foregroundMark x1="3994" y1="46326" x2="3994" y2="46326"/>
                            <a14:foregroundMark x1="48882" y1="34185" x2="48882" y2="34185"/>
                            <a14:foregroundMark x1="47444" y1="37859" x2="47444" y2="37859"/>
                            <a14:foregroundMark x1="96805" y1="66134" x2="96805" y2="66134"/>
                            <a14:foregroundMark x1="85304" y1="72684" x2="85304" y2="72684"/>
                            <a14:foregroundMark x1="86262" y1="71086" x2="73163" y2="71565"/>
                            <a14:foregroundMark x1="96326" y1="72045" x2="70128" y2="71086"/>
                            <a14:foregroundMark x1="70128" y1="71086" x2="65495" y2="72045"/>
                            <a14:foregroundMark x1="47923" y1="72684" x2="39297" y2="72684"/>
                            <a14:foregroundMark x1="48882" y1="72045" x2="52396" y2="72045"/>
                            <a14:foregroundMark x1="23163" y1="72045" x2="12460" y2="72045"/>
                            <a14:foregroundMark x1="8946" y1="72045" x2="8946" y2="72045"/>
                            <a14:foregroundMark x1="2875" y1="72045" x2="2875" y2="72045"/>
                            <a14:foregroundMark x1="2875" y1="72045" x2="2875" y2="72045"/>
                            <a14:foregroundMark x1="2875" y1="72045" x2="2875" y2="72045"/>
                            <a14:foregroundMark x1="1438" y1="66134" x2="1438" y2="66134"/>
                            <a14:foregroundMark x1="91214" y1="92812" x2="91214" y2="92812"/>
                            <a14:foregroundMark x1="94249" y1="96805" x2="6550" y2="93770"/>
                            <a14:foregroundMark x1="98403" y1="94888" x2="20607" y2="95208"/>
                            <a14:foregroundMark x1="20607" y1="95208" x2="16613" y2="97284"/>
                            <a14:foregroundMark x1="61981" y1="92332" x2="61981" y2="92332"/>
                            <a14:foregroundMark x1="44409" y1="92332" x2="44409" y2="92332"/>
                            <a14:foregroundMark x1="49840" y1="90256" x2="49840" y2="90256"/>
                            <a14:foregroundMark x1="3994" y1="94249" x2="3994" y2="94249"/>
                            <a14:foregroundMark x1="96965" y1="70607" x2="93291" y2="72045"/>
                            <a14:foregroundMark x1="9904" y1="97923" x2="5911" y2="93450"/>
                          </a14:backgroundRemoval>
                        </a14:imgEffect>
                        <a14:imgEffect>
                          <a14:colorTemperature colorTemp="6000"/>
                        </a14:imgEffect>
                        <a14:imgEffect>
                          <a14:saturation sat="90000"/>
                        </a14:imgEffect>
                        <a14:imgEffect>
                          <a14:brightnessContrast contrast="-10000"/>
                        </a14:imgEffect>
                      </a14:imgLayer>
                    </a14:imgProps>
                  </a:ext>
                  <a:ext uri="{28A0092B-C50C-407E-A947-70E740481C1C}">
                    <a14:useLocalDpi xmlns:a14="http://schemas.microsoft.com/office/drawing/2010/main" val="0"/>
                  </a:ext>
                </a:extLst>
              </a:blip>
              <a:srcRect t="9458" b="18232"/>
              <a:stretch/>
            </p:blipFill>
            <p:spPr bwMode="auto">
              <a:xfrm>
                <a:off x="1917055" y="1570262"/>
                <a:ext cx="5962650" cy="4311617"/>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upo 65">
                <a:extLst>
                  <a:ext uri="{FF2B5EF4-FFF2-40B4-BE49-F238E27FC236}">
                    <a16:creationId xmlns:a16="http://schemas.microsoft.com/office/drawing/2014/main" id="{5B43D473-16EC-4CE5-9275-578D084AEF99}"/>
                  </a:ext>
                </a:extLst>
              </p:cNvPr>
              <p:cNvGrpSpPr/>
              <p:nvPr/>
            </p:nvGrpSpPr>
            <p:grpSpPr>
              <a:xfrm>
                <a:off x="5201226" y="2581032"/>
                <a:ext cx="400194" cy="438213"/>
                <a:chOff x="5201226" y="2581032"/>
                <a:chExt cx="400194" cy="438213"/>
              </a:xfrm>
            </p:grpSpPr>
            <p:sp>
              <p:nvSpPr>
                <p:cNvPr id="70" name="Elipse 69">
                  <a:extLst>
                    <a:ext uri="{FF2B5EF4-FFF2-40B4-BE49-F238E27FC236}">
                      <a16:creationId xmlns:a16="http://schemas.microsoft.com/office/drawing/2014/main" id="{027F899C-7C56-4B2A-BD14-F198782447EF}"/>
                    </a:ext>
                  </a:extLst>
                </p:cNvPr>
                <p:cNvSpPr/>
                <p:nvPr/>
              </p:nvSpPr>
              <p:spPr>
                <a:xfrm>
                  <a:off x="5213066" y="2597907"/>
                  <a:ext cx="388354"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1" name="Elipse 70">
                  <a:extLst>
                    <a:ext uri="{FF2B5EF4-FFF2-40B4-BE49-F238E27FC236}">
                      <a16:creationId xmlns:a16="http://schemas.microsoft.com/office/drawing/2014/main" id="{96FEBE10-3367-4FC9-B661-EF05FA72B9DB}"/>
                    </a:ext>
                  </a:extLst>
                </p:cNvPr>
                <p:cNvSpPr/>
                <p:nvPr/>
              </p:nvSpPr>
              <p:spPr>
                <a:xfrm rot="20117432">
                  <a:off x="5201226" y="2581032"/>
                  <a:ext cx="306066"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nvGrpSpPr>
              <p:cNvPr id="67" name="Grupo 66">
                <a:extLst>
                  <a:ext uri="{FF2B5EF4-FFF2-40B4-BE49-F238E27FC236}">
                    <a16:creationId xmlns:a16="http://schemas.microsoft.com/office/drawing/2014/main" id="{35F96AB6-6778-4CCB-AE66-AFE80DBCB490}"/>
                  </a:ext>
                </a:extLst>
              </p:cNvPr>
              <p:cNvGrpSpPr/>
              <p:nvPr/>
            </p:nvGrpSpPr>
            <p:grpSpPr>
              <a:xfrm>
                <a:off x="3589489" y="2889258"/>
                <a:ext cx="285101" cy="375086"/>
                <a:chOff x="5201226" y="2576944"/>
                <a:chExt cx="400194" cy="425426"/>
              </a:xfrm>
            </p:grpSpPr>
            <p:sp>
              <p:nvSpPr>
                <p:cNvPr id="68" name="Elipse 67">
                  <a:extLst>
                    <a:ext uri="{FF2B5EF4-FFF2-40B4-BE49-F238E27FC236}">
                      <a16:creationId xmlns:a16="http://schemas.microsoft.com/office/drawing/2014/main" id="{D25BA1D4-8AA9-4618-9F90-F2A5F50E5211}"/>
                    </a:ext>
                  </a:extLst>
                </p:cNvPr>
                <p:cNvSpPr/>
                <p:nvPr/>
              </p:nvSpPr>
              <p:spPr>
                <a:xfrm>
                  <a:off x="5213066" y="2576944"/>
                  <a:ext cx="388354"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9" name="Elipse 68">
                  <a:extLst>
                    <a:ext uri="{FF2B5EF4-FFF2-40B4-BE49-F238E27FC236}">
                      <a16:creationId xmlns:a16="http://schemas.microsoft.com/office/drawing/2014/main" id="{8BCE6DFC-1312-49E3-9749-7D7C5DB1F80F}"/>
                    </a:ext>
                  </a:extLst>
                </p:cNvPr>
                <p:cNvSpPr/>
                <p:nvPr/>
              </p:nvSpPr>
              <p:spPr>
                <a:xfrm rot="20117432">
                  <a:off x="5201226" y="2581032"/>
                  <a:ext cx="306066" cy="421338"/>
                </a:xfrm>
                <a:prstGeom prst="ellipse">
                  <a:avLst/>
                </a:prstGeom>
                <a:solidFill>
                  <a:srgbClr val="E5A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grpSp>
    </p:spTree>
    <p:extLst>
      <p:ext uri="{BB962C8B-B14F-4D97-AF65-F5344CB8AC3E}">
        <p14:creationId xmlns:p14="http://schemas.microsoft.com/office/powerpoint/2010/main" val="3428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47</a:t>
            </a:fld>
            <a:endParaRPr lang="es-MX" dirty="0">
              <a:latin typeface="Segoe UI Semilight" panose="020B0402040204020203" pitchFamily="34" charset="0"/>
              <a:cs typeface="Segoe UI Semilight" panose="020B0402040204020203" pitchFamily="34" charset="0"/>
            </a:endParaRPr>
          </a:p>
        </p:txBody>
      </p:sp>
      <p:graphicFrame>
        <p:nvGraphicFramePr>
          <p:cNvPr id="28" name="Table 6"/>
          <p:cNvGraphicFramePr>
            <a:graphicFrameLocks noGrp="1"/>
          </p:cNvGraphicFramePr>
          <p:nvPr>
            <p:extLst>
              <p:ext uri="{D42A27DB-BD31-4B8C-83A1-F6EECF244321}">
                <p14:modId xmlns:p14="http://schemas.microsoft.com/office/powerpoint/2010/main" val="2752001454"/>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9" name="Table 6"/>
          <p:cNvGraphicFramePr>
            <a:graphicFrameLocks noGrp="1"/>
          </p:cNvGraphicFramePr>
          <p:nvPr>
            <p:extLst>
              <p:ext uri="{D42A27DB-BD31-4B8C-83A1-F6EECF244321}">
                <p14:modId xmlns:p14="http://schemas.microsoft.com/office/powerpoint/2010/main" val="3411093975"/>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13"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‘Splitting the Fugitive’</a:t>
            </a:r>
          </a:p>
        </p:txBody>
      </p:sp>
      <p:sp>
        <p:nvSpPr>
          <p:cNvPr id="14" name="Rectángulo 7">
            <a:extLst>
              <a:ext uri="{FF2B5EF4-FFF2-40B4-BE49-F238E27FC236}">
                <a16:creationId xmlns:a16="http://schemas.microsoft.com/office/drawing/2014/main" id="{284EFE41-1339-4E00-AD02-2F22B87250E7}"/>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DFE9CBE7-AD60-45CF-99B3-EEC66792FF6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1001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48</a:t>
            </a:fld>
            <a:endParaRPr lang="es-MX" dirty="0">
              <a:latin typeface="Segoe UI Semilight" panose="020B0402040204020203" pitchFamily="34" charset="0"/>
              <a:cs typeface="Segoe UI Semilight" panose="020B0402040204020203" pitchFamily="34" charset="0"/>
            </a:endParaRPr>
          </a:p>
        </p:txBody>
      </p:sp>
      <p:sp>
        <p:nvSpPr>
          <p:cNvPr id="13"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‘Splitting the Fugitive’</a:t>
            </a:r>
          </a:p>
        </p:txBody>
      </p:sp>
      <p:sp>
        <p:nvSpPr>
          <p:cNvPr id="14" name="Rectángulo 7">
            <a:extLst>
              <a:ext uri="{FF2B5EF4-FFF2-40B4-BE49-F238E27FC236}">
                <a16:creationId xmlns:a16="http://schemas.microsoft.com/office/drawing/2014/main" id="{F4E9ED19-CC9D-47DB-964A-D4F770532D37}"/>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625D79C4-56F1-4B4D-981C-9077B945F30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1" name="Table 6"/>
          <p:cNvGraphicFramePr>
            <a:graphicFrameLocks noGrp="1"/>
          </p:cNvGraphicFramePr>
          <p:nvPr>
            <p:extLst>
              <p:ext uri="{D42A27DB-BD31-4B8C-83A1-F6EECF244321}">
                <p14:modId xmlns:p14="http://schemas.microsoft.com/office/powerpoint/2010/main" val="2292049257"/>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aphicFrame>
        <p:nvGraphicFramePr>
          <p:cNvPr id="16" name="Table 6"/>
          <p:cNvGraphicFramePr>
            <a:graphicFrameLocks noGrp="1"/>
          </p:cNvGraphicFramePr>
          <p:nvPr>
            <p:extLst>
              <p:ext uri="{D42A27DB-BD31-4B8C-83A1-F6EECF244321}">
                <p14:modId xmlns:p14="http://schemas.microsoft.com/office/powerpoint/2010/main" val="1480713969"/>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0639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Chapter X: </a:t>
            </a:r>
            <a:r>
              <a:rPr lang="en-US" sz="3200" dirty="0">
                <a:solidFill>
                  <a:srgbClr val="347E7C"/>
                </a:solidFill>
                <a:latin typeface="Segoe UI" panose="020B0502040204020203" pitchFamily="34" charset="0"/>
                <a:cs typeface="Segoe UI" panose="020B0502040204020203" pitchFamily="34" charset="0"/>
              </a:rPr>
              <a:t>‘Home Alone’</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49</a:t>
            </a:fld>
            <a:endParaRPr lang="es-MX" dirty="0">
              <a:latin typeface="Segoe UI Semilight" panose="020B0402040204020203" pitchFamily="34" charset="0"/>
              <a:cs typeface="Segoe UI Semilight" panose="020B0402040204020203" pitchFamily="34" charset="0"/>
            </a:endParaRPr>
          </a:p>
        </p:txBody>
      </p:sp>
      <p:grpSp>
        <p:nvGrpSpPr>
          <p:cNvPr id="2" name="Grupo 1"/>
          <p:cNvGrpSpPr/>
          <p:nvPr/>
        </p:nvGrpSpPr>
        <p:grpSpPr>
          <a:xfrm>
            <a:off x="717789" y="1711561"/>
            <a:ext cx="8470456" cy="4298422"/>
            <a:chOff x="963257" y="1679972"/>
            <a:chExt cx="7971590" cy="4196419"/>
          </a:xfrm>
        </p:grpSpPr>
        <p:grpSp>
          <p:nvGrpSpPr>
            <p:cNvPr id="18" name="Group 13"/>
            <p:cNvGrpSpPr/>
            <p:nvPr/>
          </p:nvGrpSpPr>
          <p:grpSpPr>
            <a:xfrm>
              <a:off x="969515" y="1797862"/>
              <a:ext cx="1440195" cy="943017"/>
              <a:chOff x="976929" y="1815908"/>
              <a:chExt cx="1440195" cy="943017"/>
            </a:xfrm>
          </p:grpSpPr>
          <p:sp>
            <p:nvSpPr>
              <p:cNvPr id="19" name="Rectángulo 34"/>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20" name="Rectángulo 5"/>
              <p:cNvSpPr/>
              <p:nvPr/>
            </p:nvSpPr>
            <p:spPr>
              <a:xfrm>
                <a:off x="976929" y="2038925"/>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In this chapter, you’ll learn everything related to a house. You have to describe your favorite room and dream house.</a:t>
                </a:r>
              </a:p>
            </p:txBody>
          </p:sp>
        </p:grpSp>
        <p:sp>
          <p:nvSpPr>
            <p:cNvPr id="21" name="Rectángulo 72"/>
            <p:cNvSpPr/>
            <p:nvPr/>
          </p:nvSpPr>
          <p:spPr>
            <a:xfrm>
              <a:off x="2625062" y="1679972"/>
              <a:ext cx="4559117"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Hanna is out! You woke up and she’s gone! You are alone in the apartment, you’re the king in the north! Discover more about your apartment while you get ready to go out and have fun in the jungle, I mean, in Vancity.</a:t>
              </a:r>
            </a:p>
          </p:txBody>
        </p:sp>
        <p:grpSp>
          <p:nvGrpSpPr>
            <p:cNvPr id="23" name="Group 6"/>
            <p:cNvGrpSpPr/>
            <p:nvPr/>
          </p:nvGrpSpPr>
          <p:grpSpPr>
            <a:xfrm>
              <a:off x="966021" y="2850821"/>
              <a:ext cx="1440000" cy="930007"/>
              <a:chOff x="5088175" y="1682779"/>
              <a:chExt cx="1514701" cy="930007"/>
            </a:xfrm>
          </p:grpSpPr>
          <p:sp>
            <p:nvSpPr>
              <p:cNvPr id="24" name="Rectángulo 43"/>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26" name="Rectángulo 79"/>
              <p:cNvSpPr/>
              <p:nvPr/>
            </p:nvSpPr>
            <p:spPr>
              <a:xfrm>
                <a:off x="5090876" y="1892786"/>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There, there: listen to Johnny Vancity interviewing people about how is their house.</a:t>
                </a:r>
              </a:p>
            </p:txBody>
          </p:sp>
        </p:grpSp>
        <p:grpSp>
          <p:nvGrpSpPr>
            <p:cNvPr id="27" name="Group 3"/>
            <p:cNvGrpSpPr/>
            <p:nvPr/>
          </p:nvGrpSpPr>
          <p:grpSpPr>
            <a:xfrm>
              <a:off x="966652" y="3900797"/>
              <a:ext cx="1432380" cy="938640"/>
              <a:chOff x="1188984" y="3002417"/>
              <a:chExt cx="1800345" cy="1601569"/>
            </a:xfrm>
          </p:grpSpPr>
          <p:sp>
            <p:nvSpPr>
              <p:cNvPr id="28" name="Rectángulo 44"/>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29" name="Rectángulo 86"/>
              <p:cNvSpPr/>
              <p:nvPr/>
            </p:nvSpPr>
            <p:spPr>
              <a:xfrm>
                <a:off x="1188984" y="3375475"/>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Home is where the heart is: read an article about strange houses. </a:t>
                </a:r>
              </a:p>
            </p:txBody>
          </p:sp>
        </p:grpSp>
        <p:grpSp>
          <p:nvGrpSpPr>
            <p:cNvPr id="30" name="Group 11"/>
            <p:cNvGrpSpPr/>
            <p:nvPr/>
          </p:nvGrpSpPr>
          <p:grpSpPr>
            <a:xfrm>
              <a:off x="7494847" y="4939668"/>
              <a:ext cx="1440000" cy="935999"/>
              <a:chOff x="5070889" y="2991435"/>
              <a:chExt cx="1512000" cy="935999"/>
            </a:xfrm>
          </p:grpSpPr>
          <p:sp>
            <p:nvSpPr>
              <p:cNvPr id="31" name="Rectángulo 44"/>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32" name="Rectángulo 86"/>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Short and long vowel sounds</a:t>
                </a:r>
              </a:p>
            </p:txBody>
          </p:sp>
        </p:grpSp>
        <p:grpSp>
          <p:nvGrpSpPr>
            <p:cNvPr id="33" name="Group 7"/>
            <p:cNvGrpSpPr/>
            <p:nvPr/>
          </p:nvGrpSpPr>
          <p:grpSpPr>
            <a:xfrm>
              <a:off x="7490869" y="2846588"/>
              <a:ext cx="1440000" cy="906569"/>
              <a:chOff x="3069097" y="3269485"/>
              <a:chExt cx="1514868" cy="906569"/>
            </a:xfrm>
          </p:grpSpPr>
          <p:sp>
            <p:nvSpPr>
              <p:cNvPr id="34" name="Rectángulo 83"/>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35" name="Rectángulo 96"/>
              <p:cNvSpPr/>
              <p:nvPr/>
            </p:nvSpPr>
            <p:spPr>
              <a:xfrm>
                <a:off x="3071965"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There +  to be: affirmative, negative and question.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Demonstrative: this + singular nouns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Prepositions of place</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 </a:t>
                </a:r>
              </a:p>
            </p:txBody>
          </p:sp>
        </p:grpSp>
        <p:grpSp>
          <p:nvGrpSpPr>
            <p:cNvPr id="36" name="Group 8"/>
            <p:cNvGrpSpPr/>
            <p:nvPr/>
          </p:nvGrpSpPr>
          <p:grpSpPr>
            <a:xfrm>
              <a:off x="963257" y="4948950"/>
              <a:ext cx="1440000" cy="927441"/>
              <a:chOff x="4881942" y="4422037"/>
              <a:chExt cx="1515579" cy="927441"/>
            </a:xfrm>
          </p:grpSpPr>
          <p:sp>
            <p:nvSpPr>
              <p:cNvPr id="37" name="Rectángulo 34"/>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38" name="Rectángulo 5"/>
              <p:cNvSpPr/>
              <p:nvPr/>
            </p:nvSpPr>
            <p:spPr>
              <a:xfrm>
                <a:off x="4881942" y="4629478"/>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Is it different?: write a short text comparing two places of a house. Then, describe you dream house.</a:t>
                </a:r>
              </a:p>
            </p:txBody>
          </p:sp>
        </p:grpSp>
        <p:grpSp>
          <p:nvGrpSpPr>
            <p:cNvPr id="40" name="Group 9"/>
            <p:cNvGrpSpPr/>
            <p:nvPr/>
          </p:nvGrpSpPr>
          <p:grpSpPr>
            <a:xfrm>
              <a:off x="7493243" y="1803212"/>
              <a:ext cx="1440000" cy="928568"/>
              <a:chOff x="1218046" y="4910959"/>
              <a:chExt cx="1512594" cy="928568"/>
            </a:xfrm>
          </p:grpSpPr>
          <p:sp>
            <p:nvSpPr>
              <p:cNvPr id="41" name="Rectángulo 41"/>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Speaking</a:t>
                </a:r>
              </a:p>
            </p:txBody>
          </p:sp>
          <p:sp>
            <p:nvSpPr>
              <p:cNvPr id="42" name="Rectángulo 72"/>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Home Alone: describe your favorite room of your house.</a:t>
                </a:r>
              </a:p>
            </p:txBody>
          </p:sp>
        </p:grpSp>
        <p:grpSp>
          <p:nvGrpSpPr>
            <p:cNvPr id="43" name="Group 10"/>
            <p:cNvGrpSpPr/>
            <p:nvPr/>
          </p:nvGrpSpPr>
          <p:grpSpPr>
            <a:xfrm>
              <a:off x="7491957" y="3882836"/>
              <a:ext cx="1440000" cy="935643"/>
              <a:chOff x="3052508" y="4927609"/>
              <a:chExt cx="1517547" cy="935643"/>
            </a:xfrm>
          </p:grpSpPr>
          <p:sp>
            <p:nvSpPr>
              <p:cNvPr id="44" name="Rectángulo 43"/>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45" name="Rectángulo 79"/>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Describing a house: rooms and furniture.</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Quantifiers: a lot of / some / a couple of / no / a / the </a:t>
                </a:r>
              </a:p>
            </p:txBody>
          </p:sp>
        </p:grpSp>
      </p:grpSp>
      <p:sp>
        <p:nvSpPr>
          <p:cNvPr id="50" name="Rectángulo 7">
            <a:extLst>
              <a:ext uri="{FF2B5EF4-FFF2-40B4-BE49-F238E27FC236}">
                <a16:creationId xmlns:a16="http://schemas.microsoft.com/office/drawing/2014/main" id="{E89C3DE0-0496-4E5E-A014-8EC440A00D04}"/>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2" name="TextBox 10">
            <a:extLst>
              <a:ext uri="{FF2B5EF4-FFF2-40B4-BE49-F238E27FC236}">
                <a16:creationId xmlns:a16="http://schemas.microsoft.com/office/drawing/2014/main" id="{4E881ADA-26B6-4902-B380-955FF289BE2A}"/>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pic>
        <p:nvPicPr>
          <p:cNvPr id="53" name="Picture 8" descr="Imagen relacionada">
            <a:extLst>
              <a:ext uri="{FF2B5EF4-FFF2-40B4-BE49-F238E27FC236}">
                <a16:creationId xmlns:a16="http://schemas.microsoft.com/office/drawing/2014/main" id="{C1957935-EA98-4AF9-A1AE-746295A93F2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5000" contrast="6000"/>
                    </a14:imgEffect>
                  </a14:imgLayer>
                </a14:imgProps>
              </a:ext>
              <a:ext uri="{28A0092B-C50C-407E-A947-70E740481C1C}">
                <a14:useLocalDpi xmlns:a14="http://schemas.microsoft.com/office/drawing/2010/main" val="0"/>
              </a:ext>
            </a:extLst>
          </a:blip>
          <a:srcRect t="9564" b="15788"/>
          <a:stretch/>
        </p:blipFill>
        <p:spPr bwMode="auto">
          <a:xfrm>
            <a:off x="2582960" y="2421194"/>
            <a:ext cx="4758416" cy="355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55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22" name="TextBox 10"/>
          <p:cNvSpPr txBox="1"/>
          <p:nvPr/>
        </p:nvSpPr>
        <p:spPr>
          <a:xfrm>
            <a:off x="607830" y="915269"/>
            <a:ext cx="8612369" cy="584775"/>
          </a:xfrm>
          <a:prstGeom prst="rect">
            <a:avLst/>
          </a:prstGeom>
          <a:noFill/>
        </p:spPr>
        <p:txBody>
          <a:bodyPr wrap="square" rtlCol="0">
            <a:spAutoFit/>
          </a:bodyP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Introduction</a:t>
            </a:r>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sz="3200" dirty="0">
                <a:solidFill>
                  <a:srgbClr val="804B83"/>
                </a:solidFill>
                <a:latin typeface="Segoe UI" panose="020B0502040204020203" pitchFamily="34" charset="0"/>
                <a:cs typeface="Segoe UI" panose="020B0502040204020203" pitchFamily="34" charset="0"/>
              </a:rPr>
              <a:t>Principles of the Portfolio</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a:t>
            </a:fld>
            <a:endParaRPr lang="es-MX" dirty="0">
              <a:latin typeface="Segoe UI Semilight" panose="020B0402040204020203" pitchFamily="34" charset="0"/>
              <a:cs typeface="Segoe UI Semilight" panose="020B0402040204020203" pitchFamily="34" charset="0"/>
            </a:endParaRPr>
          </a:p>
        </p:txBody>
      </p:sp>
      <p:graphicFrame>
        <p:nvGraphicFramePr>
          <p:cNvPr id="27" name="Diagrama 44"/>
          <p:cNvGraphicFramePr/>
          <p:nvPr>
            <p:extLst>
              <p:ext uri="{D42A27DB-BD31-4B8C-83A1-F6EECF244321}">
                <p14:modId xmlns:p14="http://schemas.microsoft.com/office/powerpoint/2010/main" val="921781388"/>
              </p:ext>
            </p:extLst>
          </p:nvPr>
        </p:nvGraphicFramePr>
        <p:xfrm>
          <a:off x="739767" y="3783107"/>
          <a:ext cx="8332517" cy="24593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9" name="Rectángulo 2"/>
          <p:cNvSpPr/>
          <p:nvPr/>
        </p:nvSpPr>
        <p:spPr>
          <a:xfrm>
            <a:off x="2788466" y="3633200"/>
            <a:ext cx="4192271" cy="892552"/>
          </a:xfrm>
          <a:prstGeom prst="rect">
            <a:avLst/>
          </a:prstGeom>
        </p:spPr>
        <p:txBody>
          <a:bodyPr wrap="square">
            <a:spAutoFit/>
          </a:bodyPr>
          <a:lstStyle/>
          <a:p>
            <a:r>
              <a:rPr lang="es-MX" sz="1300" dirty="0">
                <a:solidFill>
                  <a:schemeClr val="tx1">
                    <a:lumMod val="85000"/>
                    <a:lumOff val="15000"/>
                  </a:schemeClr>
                </a:solidFill>
                <a:latin typeface="Segoe UI Semibold" panose="020B0702040204020203" pitchFamily="34" charset="0"/>
                <a:cs typeface="Segoe UI Semibold" panose="020B0702040204020203" pitchFamily="34" charset="0"/>
              </a:rPr>
              <a:t>Principles of the Portfolio / Principios del portafolio  </a:t>
            </a:r>
            <a:endParaRPr lang="en-GB" sz="13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just"/>
            <a:endParaRPr lang="en-US" sz="13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just"/>
            <a:endParaRPr lang="en-US" sz="13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just"/>
            <a:endParaRPr lang="en-US" sz="13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 name="TextBox 12"/>
          <p:cNvSpPr txBox="1"/>
          <p:nvPr/>
        </p:nvSpPr>
        <p:spPr>
          <a:xfrm>
            <a:off x="8340273" y="165553"/>
            <a:ext cx="678730" cy="292388"/>
          </a:xfrm>
          <a:prstGeom prst="rect">
            <a:avLst/>
          </a:prstGeom>
          <a:noFill/>
        </p:spPr>
        <p:txBody>
          <a:bodyPr wrap="square" rtlCol="0">
            <a:spAutoFit/>
          </a:bodyPr>
          <a:lstStyle/>
          <a:p>
            <a:r>
              <a:rPr lang="es-MX" sz="1300" dirty="0">
                <a:solidFill>
                  <a:schemeClr val="bg1">
                    <a:alpha val="18000"/>
                  </a:schemeClr>
                </a:solidFill>
                <a:latin typeface="Segoe UI Semibold" panose="020B0702040204020203" pitchFamily="34" charset="0"/>
                <a:cs typeface="Segoe UI Semibold" panose="020B0702040204020203" pitchFamily="34" charset="0"/>
              </a:rPr>
              <a:t>1</a:t>
            </a:r>
            <a:endParaRPr lang="en-GB" sz="1300" dirty="0">
              <a:solidFill>
                <a:schemeClr val="bg1">
                  <a:alpha val="18000"/>
                </a:schemeClr>
              </a:solidFill>
              <a:latin typeface="Segoe UI Semibold" panose="020B0702040204020203" pitchFamily="34" charset="0"/>
              <a:cs typeface="Segoe UI Semibold" panose="020B0702040204020203" pitchFamily="34" charset="0"/>
            </a:endParaRPr>
          </a:p>
        </p:txBody>
      </p:sp>
      <p:sp>
        <p:nvSpPr>
          <p:cNvPr id="21" name="TextBox 11">
            <a:extLst>
              <a:ext uri="{FF2B5EF4-FFF2-40B4-BE49-F238E27FC236}">
                <a16:creationId xmlns:a16="http://schemas.microsoft.com/office/drawing/2014/main" id="{B7B4224D-8627-4A28-82B5-316CF93D8B0C}"/>
              </a:ext>
            </a:extLst>
          </p:cNvPr>
          <p:cNvSpPr txBox="1"/>
          <p:nvPr/>
        </p:nvSpPr>
        <p:spPr>
          <a:xfrm>
            <a:off x="8342067" y="156589"/>
            <a:ext cx="678730" cy="292388"/>
          </a:xfrm>
          <a:prstGeom prst="rect">
            <a:avLst/>
          </a:prstGeom>
          <a:noFill/>
        </p:spPr>
        <p:txBody>
          <a:bodyPr wrap="square" rtlCol="0">
            <a:spAutoFit/>
          </a:bodyPr>
          <a:lstStyle/>
          <a:p>
            <a:r>
              <a:rPr lang="es-MX" sz="1300" dirty="0">
                <a:solidFill>
                  <a:schemeClr val="bg1">
                    <a:alpha val="18000"/>
                  </a:schemeClr>
                </a:solidFill>
                <a:latin typeface="Segoe UI Semibold" panose="020B0702040204020203" pitchFamily="34" charset="0"/>
                <a:cs typeface="Segoe UI Semibold" panose="020B0702040204020203" pitchFamily="34" charset="0"/>
              </a:rPr>
              <a:t>1</a:t>
            </a:r>
            <a:endParaRPr lang="en-GB" sz="1300" dirty="0">
              <a:solidFill>
                <a:schemeClr val="bg1">
                  <a:alpha val="18000"/>
                </a:schemeClr>
              </a:solidFill>
              <a:latin typeface="Segoe UI Semibold" panose="020B0702040204020203" pitchFamily="34" charset="0"/>
              <a:cs typeface="Segoe UI Semibold" panose="020B0702040204020203" pitchFamily="34" charset="0"/>
            </a:endParaRPr>
          </a:p>
        </p:txBody>
      </p:sp>
      <p:grpSp>
        <p:nvGrpSpPr>
          <p:cNvPr id="23" name="Grupo 22">
            <a:extLst>
              <a:ext uri="{FF2B5EF4-FFF2-40B4-BE49-F238E27FC236}">
                <a16:creationId xmlns:a16="http://schemas.microsoft.com/office/drawing/2014/main" id="{91FD47BB-C998-493F-BDDC-D4EDC34367BD}"/>
              </a:ext>
            </a:extLst>
          </p:cNvPr>
          <p:cNvGrpSpPr/>
          <p:nvPr/>
        </p:nvGrpSpPr>
        <p:grpSpPr>
          <a:xfrm>
            <a:off x="8296344" y="113747"/>
            <a:ext cx="717429" cy="396000"/>
            <a:chOff x="8296344" y="113747"/>
            <a:chExt cx="717429" cy="396000"/>
          </a:xfrm>
        </p:grpSpPr>
        <p:sp>
          <p:nvSpPr>
            <p:cNvPr id="24" name="Rectángulo 7">
              <a:extLst>
                <a:ext uri="{FF2B5EF4-FFF2-40B4-BE49-F238E27FC236}">
                  <a16:creationId xmlns:a16="http://schemas.microsoft.com/office/drawing/2014/main" id="{803B37AE-FA76-457D-BFFD-FBF46DBCBC78}"/>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6" name="TextBox 11">
              <a:extLst>
                <a:ext uri="{FF2B5EF4-FFF2-40B4-BE49-F238E27FC236}">
                  <a16:creationId xmlns:a16="http://schemas.microsoft.com/office/drawing/2014/main" id="{DBAC6DB2-CE1E-4CCA-A935-6B105F1D984F}"/>
                </a:ext>
              </a:extLst>
            </p:cNvPr>
            <p:cNvSpPr txBox="1"/>
            <p:nvPr/>
          </p:nvSpPr>
          <p:spPr>
            <a:xfrm>
              <a:off x="8335043" y="157461"/>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1</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31" name="Rectángulo 2">
            <a:extLst>
              <a:ext uri="{FF2B5EF4-FFF2-40B4-BE49-F238E27FC236}">
                <a16:creationId xmlns:a16="http://schemas.microsoft.com/office/drawing/2014/main" id="{4B0F6E3C-E0DB-4D98-8295-3E122381E633}"/>
              </a:ext>
            </a:extLst>
          </p:cNvPr>
          <p:cNvSpPr/>
          <p:nvPr/>
        </p:nvSpPr>
        <p:spPr>
          <a:xfrm>
            <a:off x="628256" y="1729573"/>
            <a:ext cx="4207355" cy="1692771"/>
          </a:xfrm>
          <a:prstGeom prst="rect">
            <a:avLst/>
          </a:prstGeom>
        </p:spPr>
        <p:txBody>
          <a:bodyPr wrap="square">
            <a:spAutoFit/>
          </a:bodyPr>
          <a:lstStyle/>
          <a:p>
            <a:r>
              <a:rPr lang="en-GB" sz="1300" b="1" dirty="0">
                <a:solidFill>
                  <a:schemeClr val="tx1">
                    <a:lumMod val="95000"/>
                    <a:lumOff val="5000"/>
                  </a:schemeClr>
                </a:solidFill>
                <a:latin typeface="Segoe UI Semibold" panose="020B0702040204020203" pitchFamily="34" charset="0"/>
                <a:cs typeface="Segoe UI Semibold" panose="020B0702040204020203" pitchFamily="34" charset="0"/>
              </a:rPr>
              <a:t>Introduction</a:t>
            </a:r>
          </a:p>
          <a:p>
            <a:endParaRPr lang="en-GB" sz="1300" dirty="0">
              <a:latin typeface="Segoe UI Semibold" panose="020B0702040204020203" pitchFamily="34" charset="0"/>
              <a:cs typeface="Segoe UI Semibold" panose="020B0702040204020203" pitchFamily="34" charset="0"/>
            </a:endParaRPr>
          </a:p>
          <a:p>
            <a:r>
              <a:rPr lang="en-GB" sz="1300" dirty="0">
                <a:solidFill>
                  <a:schemeClr val="tx1">
                    <a:lumMod val="95000"/>
                    <a:lumOff val="5000"/>
                  </a:schemeClr>
                </a:solidFill>
                <a:latin typeface="Segoe UI Semilight" panose="020B0402040204020203" pitchFamily="34" charset="0"/>
                <a:cs typeface="Segoe UI Semilight" panose="020B0402040204020203" pitchFamily="34" charset="0"/>
              </a:rPr>
              <a:t>Welcome to the My Digital Language Portfolio (DLP)! This document will help you record your experience, knowledge and progress in language learning.</a:t>
            </a:r>
          </a:p>
          <a:p>
            <a:r>
              <a:rPr lang="en-GB" sz="1300" dirty="0">
                <a:solidFill>
                  <a:schemeClr val="tx1">
                    <a:lumMod val="95000"/>
                    <a:lumOff val="5000"/>
                  </a:schemeClr>
                </a:solidFill>
                <a:latin typeface="Segoe UI Semilight" panose="020B0402040204020203" pitchFamily="34" charset="0"/>
                <a:cs typeface="Segoe UI Semilight" panose="020B0402040204020203" pitchFamily="34" charset="0"/>
              </a:rPr>
              <a:t>My DLP is a like a bilingual, personal diary that will accompany you throughout your language learning adventure in UdeG Virtual. </a:t>
            </a:r>
            <a:endParaRPr lang="es-MX" sz="1300" b="1" dirty="0">
              <a:solidFill>
                <a:schemeClr val="tx1">
                  <a:lumMod val="95000"/>
                  <a:lumOff val="5000"/>
                </a:schemeClr>
              </a:solidFill>
              <a:latin typeface="Segoe UI Semibold" panose="020B0702040204020203" pitchFamily="34" charset="0"/>
              <a:cs typeface="Segoe UI Semibold" panose="020B0702040204020203" pitchFamily="34" charset="0"/>
            </a:endParaRPr>
          </a:p>
        </p:txBody>
      </p:sp>
      <p:sp>
        <p:nvSpPr>
          <p:cNvPr id="32" name="Rectángulo 2">
            <a:extLst>
              <a:ext uri="{FF2B5EF4-FFF2-40B4-BE49-F238E27FC236}">
                <a16:creationId xmlns:a16="http://schemas.microsoft.com/office/drawing/2014/main" id="{D7F0E6BB-BA7B-4138-BC79-CDF2E7978E81}"/>
              </a:ext>
            </a:extLst>
          </p:cNvPr>
          <p:cNvSpPr/>
          <p:nvPr/>
        </p:nvSpPr>
        <p:spPr>
          <a:xfrm>
            <a:off x="5033623" y="1532199"/>
            <a:ext cx="4489316" cy="2477601"/>
          </a:xfrm>
          <a:prstGeom prst="rect">
            <a:avLst/>
          </a:prstGeom>
        </p:spPr>
        <p:txBody>
          <a:bodyPr wrap="square">
            <a:spAutoFit/>
          </a:bodyPr>
          <a:lstStyle/>
          <a:p>
            <a:endParaRPr lang="es-MX" sz="1300" b="1" dirty="0">
              <a:latin typeface="Segoe UI Semibold" panose="020B0702040204020203" pitchFamily="34" charset="0"/>
              <a:cs typeface="Segoe UI Semibold" panose="020B0702040204020203" pitchFamily="34" charset="0"/>
            </a:endParaRPr>
          </a:p>
          <a:p>
            <a:r>
              <a:rPr lang="es-MX" sz="1300" b="1" dirty="0">
                <a:solidFill>
                  <a:schemeClr val="tx1">
                    <a:lumMod val="95000"/>
                    <a:lumOff val="5000"/>
                  </a:schemeClr>
                </a:solidFill>
                <a:latin typeface="Segoe UI Semibold" panose="020B0702040204020203" pitchFamily="34" charset="0"/>
                <a:cs typeface="Segoe UI Semibold" panose="020B0702040204020203" pitchFamily="34" charset="0"/>
              </a:rPr>
              <a:t>Introducción</a:t>
            </a:r>
          </a:p>
          <a:p>
            <a:endParaRPr lang="en-GB" sz="1200" dirty="0">
              <a:latin typeface="Segoe UI Semibold" panose="020B0702040204020203" pitchFamily="34" charset="0"/>
              <a:cs typeface="Segoe UI Semibold" panose="020B0702040204020203" pitchFamily="34" charset="0"/>
            </a:endParaRPr>
          </a:p>
          <a:p>
            <a:r>
              <a:rPr lang="es-MX" sz="1300" dirty="0">
                <a:solidFill>
                  <a:schemeClr val="tx1">
                    <a:lumMod val="95000"/>
                    <a:lumOff val="5000"/>
                  </a:schemeClr>
                </a:solidFill>
                <a:latin typeface="Segoe UI Semilight" panose="020B0402040204020203" pitchFamily="34" charset="0"/>
                <a:cs typeface="Segoe UI Semilight" panose="020B0402040204020203" pitchFamily="34" charset="0"/>
              </a:rPr>
              <a:t>¡Bienvenido a Mi portafolio digital para las lenguas! Este documento te ayudará a registrar tu experiencia, conocimiento y progreso en el aprendizaje de lenguas.</a:t>
            </a:r>
          </a:p>
          <a:p>
            <a:r>
              <a:rPr lang="es-MX" sz="1300" dirty="0">
                <a:solidFill>
                  <a:schemeClr val="tx1">
                    <a:lumMod val="95000"/>
                    <a:lumOff val="5000"/>
                  </a:schemeClr>
                </a:solidFill>
                <a:latin typeface="Segoe UI Semilight" panose="020B0402040204020203" pitchFamily="34" charset="0"/>
                <a:cs typeface="Segoe UI Semilight" panose="020B0402040204020203" pitchFamily="34" charset="0"/>
              </a:rPr>
              <a:t>Mi portafolio digital es como diario personal, bilingüe que te acompañará a lo largo de tu aventura de aprendizaje de lenguas en UdeG Virtual. </a:t>
            </a:r>
            <a:endParaRPr lang="en-GB" sz="1300"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algn="just"/>
            <a:endParaRPr lang="en-US" sz="1300" dirty="0">
              <a:latin typeface="Segoe UI Semibold" panose="020B0702040204020203" pitchFamily="34" charset="0"/>
              <a:cs typeface="Segoe UI Semibold" panose="020B0702040204020203" pitchFamily="34" charset="0"/>
            </a:endParaRPr>
          </a:p>
          <a:p>
            <a:pPr algn="just"/>
            <a:endParaRPr lang="en-US" sz="1300" dirty="0">
              <a:latin typeface="Segoe UI Semibold" panose="020B0702040204020203" pitchFamily="34" charset="0"/>
              <a:cs typeface="Segoe UI Semibold" panose="020B0702040204020203" pitchFamily="34" charset="0"/>
            </a:endParaRPr>
          </a:p>
          <a:p>
            <a:pPr algn="just"/>
            <a:endParaRPr lang="en-US" sz="13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908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50</a:t>
            </a:fld>
            <a:endParaRPr lang="es-MX" dirty="0">
              <a:latin typeface="Segoe UI Semilight" panose="020B0402040204020203" pitchFamily="34" charset="0"/>
              <a:cs typeface="Segoe UI Semilight" panose="020B0402040204020203" pitchFamily="34" charset="0"/>
            </a:endParaRPr>
          </a:p>
        </p:txBody>
      </p:sp>
      <p:sp>
        <p:nvSpPr>
          <p:cNvPr id="14"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‘Home Alone’</a:t>
            </a:r>
          </a:p>
        </p:txBody>
      </p:sp>
      <p:sp>
        <p:nvSpPr>
          <p:cNvPr id="16" name="Rectángulo 7">
            <a:extLst>
              <a:ext uri="{FF2B5EF4-FFF2-40B4-BE49-F238E27FC236}">
                <a16:creationId xmlns:a16="http://schemas.microsoft.com/office/drawing/2014/main" id="{81AAEA74-7363-4627-B1FB-D4AA8F86BD12}"/>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0">
            <a:extLst>
              <a:ext uri="{FF2B5EF4-FFF2-40B4-BE49-F238E27FC236}">
                <a16:creationId xmlns:a16="http://schemas.microsoft.com/office/drawing/2014/main" id="{65B8F968-7342-41EB-885A-75FD68D3DB76}"/>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3" name="Table 6">
            <a:extLst>
              <a:ext uri="{FF2B5EF4-FFF2-40B4-BE49-F238E27FC236}">
                <a16:creationId xmlns:a16="http://schemas.microsoft.com/office/drawing/2014/main" id="{EEEFAE4B-C148-43DE-BFCB-B4FAD0B5703F}"/>
              </a:ext>
            </a:extLst>
          </p:cNvPr>
          <p:cNvGraphicFramePr>
            <a:graphicFrameLocks noGrp="1"/>
          </p:cNvGraphicFramePr>
          <p:nvPr>
            <p:extLst>
              <p:ext uri="{D42A27DB-BD31-4B8C-83A1-F6EECF244321}">
                <p14:modId xmlns:p14="http://schemas.microsoft.com/office/powerpoint/2010/main" val="395895961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8" name="Table 6">
            <a:extLst>
              <a:ext uri="{FF2B5EF4-FFF2-40B4-BE49-F238E27FC236}">
                <a16:creationId xmlns:a16="http://schemas.microsoft.com/office/drawing/2014/main" id="{E5A6BF54-2F88-452A-9366-B88C7E714CF6}"/>
              </a:ext>
            </a:extLst>
          </p:cNvPr>
          <p:cNvGraphicFramePr>
            <a:graphicFrameLocks noGrp="1"/>
          </p:cNvGraphicFramePr>
          <p:nvPr>
            <p:extLst>
              <p:ext uri="{D42A27DB-BD31-4B8C-83A1-F6EECF244321}">
                <p14:modId xmlns:p14="http://schemas.microsoft.com/office/powerpoint/2010/main" val="875905162"/>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5259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51</a:t>
            </a:fld>
            <a:endParaRPr lang="es-MX" dirty="0">
              <a:latin typeface="Segoe UI Semilight" panose="020B0402040204020203" pitchFamily="34" charset="0"/>
              <a:cs typeface="Segoe UI Semilight" panose="020B0402040204020203" pitchFamily="34" charset="0"/>
            </a:endParaRPr>
          </a:p>
        </p:txBody>
      </p:sp>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‘Home Alone’</a:t>
            </a:r>
          </a:p>
        </p:txBody>
      </p:sp>
      <p:sp>
        <p:nvSpPr>
          <p:cNvPr id="14" name="Rectángulo 7">
            <a:extLst>
              <a:ext uri="{FF2B5EF4-FFF2-40B4-BE49-F238E27FC236}">
                <a16:creationId xmlns:a16="http://schemas.microsoft.com/office/drawing/2014/main" id="{03C6C7E8-E39C-4B6B-A7F1-F0DDE6E44AD5}"/>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9866CB28-545A-4A95-971E-546F7D0B3779}"/>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2" name="Table 6">
            <a:extLst>
              <a:ext uri="{FF2B5EF4-FFF2-40B4-BE49-F238E27FC236}">
                <a16:creationId xmlns:a16="http://schemas.microsoft.com/office/drawing/2014/main" id="{976E48A9-11ED-4A4F-95E9-EF1C8B48E40A}"/>
              </a:ext>
            </a:extLst>
          </p:cNvPr>
          <p:cNvGraphicFramePr>
            <a:graphicFrameLocks noGrp="1"/>
          </p:cNvGraphicFramePr>
          <p:nvPr>
            <p:extLst>
              <p:ext uri="{D42A27DB-BD31-4B8C-83A1-F6EECF244321}">
                <p14:modId xmlns:p14="http://schemas.microsoft.com/office/powerpoint/2010/main" val="64765445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aphicFrame>
        <p:nvGraphicFramePr>
          <p:cNvPr id="16" name="Table 6">
            <a:extLst>
              <a:ext uri="{FF2B5EF4-FFF2-40B4-BE49-F238E27FC236}">
                <a16:creationId xmlns:a16="http://schemas.microsoft.com/office/drawing/2014/main" id="{E8D7FF3E-EDA6-4200-B353-47A3FC9A49DB}"/>
              </a:ext>
            </a:extLst>
          </p:cNvPr>
          <p:cNvGraphicFramePr>
            <a:graphicFrameLocks noGrp="1"/>
          </p:cNvGraphicFramePr>
          <p:nvPr>
            <p:extLst>
              <p:ext uri="{D42A27DB-BD31-4B8C-83A1-F6EECF244321}">
                <p14:modId xmlns:p14="http://schemas.microsoft.com/office/powerpoint/2010/main" val="3954141127"/>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1852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Chapter XI: </a:t>
            </a:r>
            <a:r>
              <a:rPr lang="en-US" sz="3200" dirty="0">
                <a:solidFill>
                  <a:srgbClr val="347E7C"/>
                </a:solidFill>
                <a:latin typeface="Segoe UI" panose="020B0502040204020203" pitchFamily="34" charset="0"/>
                <a:cs typeface="Segoe UI" panose="020B0502040204020203" pitchFamily="34" charset="0"/>
              </a:rPr>
              <a:t>‘Vancity’</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52</a:t>
            </a:fld>
            <a:endParaRPr lang="es-MX" dirty="0">
              <a:latin typeface="Segoe UI Semilight" panose="020B0402040204020203" pitchFamily="34" charset="0"/>
              <a:cs typeface="Segoe UI Semilight" panose="020B0402040204020203" pitchFamily="34" charset="0"/>
            </a:endParaRPr>
          </a:p>
        </p:txBody>
      </p:sp>
      <p:grpSp>
        <p:nvGrpSpPr>
          <p:cNvPr id="18" name="Grupo 17"/>
          <p:cNvGrpSpPr/>
          <p:nvPr/>
        </p:nvGrpSpPr>
        <p:grpSpPr>
          <a:xfrm>
            <a:off x="728849" y="1696293"/>
            <a:ext cx="8459396" cy="4470418"/>
            <a:chOff x="963257" y="1676814"/>
            <a:chExt cx="7971590" cy="4212633"/>
          </a:xfrm>
        </p:grpSpPr>
        <p:grpSp>
          <p:nvGrpSpPr>
            <p:cNvPr id="19" name="Group 13"/>
            <p:cNvGrpSpPr/>
            <p:nvPr/>
          </p:nvGrpSpPr>
          <p:grpSpPr>
            <a:xfrm>
              <a:off x="969515" y="1797862"/>
              <a:ext cx="1440195" cy="943017"/>
              <a:chOff x="976929" y="1815908"/>
              <a:chExt cx="1440195" cy="943017"/>
            </a:xfrm>
          </p:grpSpPr>
          <p:sp>
            <p:nvSpPr>
              <p:cNvPr id="47" name="Rectángulo 34"/>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48" name="Rectángulo 5"/>
              <p:cNvSpPr/>
              <p:nvPr/>
            </p:nvSpPr>
            <p:spPr>
              <a:xfrm>
                <a:off x="976929" y="2038925"/>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In this chapter, you’ll learn everything related to a city: You have to follow and give instructions in a city. </a:t>
                </a:r>
              </a:p>
            </p:txBody>
          </p:sp>
        </p:grpSp>
        <p:sp>
          <p:nvSpPr>
            <p:cNvPr id="20" name="Rectángulo 72"/>
            <p:cNvSpPr/>
            <p:nvPr/>
          </p:nvSpPr>
          <p:spPr>
            <a:xfrm>
              <a:off x="2625062" y="1676814"/>
              <a:ext cx="4559117"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s-ES" sz="1000"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You just checked the calendar and Hanna’s birthday is soon! You want to buy her a present, so get ready to explore your new home town Vancity. Look around and check out the places in the city, but don’t forget to find the mall!</a:t>
              </a:r>
              <a:endParaRPr lang="en-US" sz="10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nvGrpSpPr>
            <p:cNvPr id="21" name="Group 6"/>
            <p:cNvGrpSpPr/>
            <p:nvPr/>
          </p:nvGrpSpPr>
          <p:grpSpPr>
            <a:xfrm>
              <a:off x="966021" y="2850821"/>
              <a:ext cx="1440000" cy="930007"/>
              <a:chOff x="5088175" y="1682779"/>
              <a:chExt cx="1514701" cy="930007"/>
            </a:xfrm>
          </p:grpSpPr>
          <p:sp>
            <p:nvSpPr>
              <p:cNvPr id="45" name="Rectángulo 43"/>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46" name="Rectángulo 79"/>
              <p:cNvSpPr/>
              <p:nvPr/>
            </p:nvSpPr>
            <p:spPr>
              <a:xfrm>
                <a:off x="5090876" y="1892786"/>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In the city: listen to instruction following to get to a place. Let’s: listen to a conversation and identify polite forms.</a:t>
                </a:r>
              </a:p>
            </p:txBody>
          </p:sp>
        </p:grpSp>
        <p:grpSp>
          <p:nvGrpSpPr>
            <p:cNvPr id="23" name="Group 3"/>
            <p:cNvGrpSpPr/>
            <p:nvPr/>
          </p:nvGrpSpPr>
          <p:grpSpPr>
            <a:xfrm>
              <a:off x="966652" y="3900797"/>
              <a:ext cx="1432380" cy="938640"/>
              <a:chOff x="1188984" y="3002417"/>
              <a:chExt cx="1800345" cy="1601569"/>
            </a:xfrm>
          </p:grpSpPr>
          <p:sp>
            <p:nvSpPr>
              <p:cNvPr id="43" name="Rectángulo 44"/>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44" name="Rectángulo 86"/>
              <p:cNvSpPr/>
              <p:nvPr/>
            </p:nvSpPr>
            <p:spPr>
              <a:xfrm>
                <a:off x="1188984" y="3375475"/>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Let’s: To read “The guide of the good pedestrian” to follow advice.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Let’s go!: To identify the places in a city.</a:t>
                </a:r>
              </a:p>
            </p:txBody>
          </p:sp>
        </p:grpSp>
        <p:grpSp>
          <p:nvGrpSpPr>
            <p:cNvPr id="24" name="Group 11"/>
            <p:cNvGrpSpPr/>
            <p:nvPr/>
          </p:nvGrpSpPr>
          <p:grpSpPr>
            <a:xfrm>
              <a:off x="7494847" y="4939668"/>
              <a:ext cx="1440000" cy="935999"/>
              <a:chOff x="5070889" y="2991435"/>
              <a:chExt cx="1512000" cy="935999"/>
            </a:xfrm>
          </p:grpSpPr>
          <p:sp>
            <p:nvSpPr>
              <p:cNvPr id="41" name="Rectángulo 44"/>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42" name="Rectángulo 86"/>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 different /o/ u / e sounds</a:t>
                </a:r>
              </a:p>
            </p:txBody>
          </p:sp>
        </p:grpSp>
        <p:grpSp>
          <p:nvGrpSpPr>
            <p:cNvPr id="26" name="Group 7"/>
            <p:cNvGrpSpPr/>
            <p:nvPr/>
          </p:nvGrpSpPr>
          <p:grpSpPr>
            <a:xfrm>
              <a:off x="7490869" y="2846588"/>
              <a:ext cx="1440000" cy="906569"/>
              <a:chOff x="3069097" y="3269485"/>
              <a:chExt cx="1514868" cy="906569"/>
            </a:xfrm>
          </p:grpSpPr>
          <p:sp>
            <p:nvSpPr>
              <p:cNvPr id="38" name="Rectángulo 83"/>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40" name="Rectángulo 96"/>
              <p:cNvSpPr/>
              <p:nvPr/>
            </p:nvSpPr>
            <p:spPr>
              <a:xfrm>
                <a:off x="3071965"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90" dirty="0">
                    <a:solidFill>
                      <a:schemeClr val="tx1">
                        <a:lumMod val="75000"/>
                        <a:lumOff val="25000"/>
                      </a:schemeClr>
                    </a:solidFill>
                    <a:latin typeface="Segoe UI Semilight" panose="020B0402040204020203" pitchFamily="34" charset="0"/>
                    <a:cs typeface="Segoe UI Semilight" panose="020B0402040204020203" pitchFamily="34" charset="0"/>
                  </a:rPr>
                  <a:t>Prepositional phrases</a:t>
                </a:r>
              </a:p>
              <a:p>
                <a:pPr algn="ctr"/>
                <a:r>
                  <a:rPr lang="en-US" sz="890" dirty="0">
                    <a:solidFill>
                      <a:schemeClr val="tx1">
                        <a:lumMod val="75000"/>
                        <a:lumOff val="25000"/>
                      </a:schemeClr>
                    </a:solidFill>
                    <a:latin typeface="Segoe UI Semilight" panose="020B0402040204020203" pitchFamily="34" charset="0"/>
                    <a:cs typeface="Segoe UI Semilight" panose="020B0402040204020203" pitchFamily="34" charset="0"/>
                  </a:rPr>
                  <a:t>Imperatives with ‘er’ending</a:t>
                </a:r>
              </a:p>
              <a:p>
                <a:pPr algn="ctr"/>
                <a:r>
                  <a:rPr lang="en-US" sz="890" dirty="0">
                    <a:solidFill>
                      <a:schemeClr val="tx1">
                        <a:lumMod val="75000"/>
                        <a:lumOff val="25000"/>
                      </a:schemeClr>
                    </a:solidFill>
                    <a:latin typeface="Segoe UI Semilight" panose="020B0402040204020203" pitchFamily="34" charset="0"/>
                    <a:cs typeface="Segoe UI Semilight" panose="020B0402040204020203" pitchFamily="34" charset="0"/>
                  </a:rPr>
                  <a:t>Adverbs ‘very’ and ‘soon’</a:t>
                </a:r>
              </a:p>
              <a:p>
                <a:pPr algn="ctr"/>
                <a:r>
                  <a:rPr lang="en-US" sz="890" dirty="0">
                    <a:solidFill>
                      <a:schemeClr val="tx1">
                        <a:lumMod val="75000"/>
                        <a:lumOff val="25000"/>
                      </a:schemeClr>
                    </a:solidFill>
                    <a:latin typeface="Segoe UI Semilight" panose="020B0402040204020203" pitchFamily="34" charset="0"/>
                    <a:cs typeface="Segoe UI Semilight" panose="020B0402040204020203" pitchFamily="34" charset="0"/>
                  </a:rPr>
                  <a:t>Adverbs of place ‘here’ and ‘there’</a:t>
                </a:r>
              </a:p>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27" name="Group 8"/>
            <p:cNvGrpSpPr/>
            <p:nvPr/>
          </p:nvGrpSpPr>
          <p:grpSpPr>
            <a:xfrm>
              <a:off x="963257" y="4948950"/>
              <a:ext cx="1440000" cy="940497"/>
              <a:chOff x="4881942" y="4422037"/>
              <a:chExt cx="1515579" cy="940497"/>
            </a:xfrm>
          </p:grpSpPr>
          <p:sp>
            <p:nvSpPr>
              <p:cNvPr id="36" name="Rectángulo 34"/>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37" name="Rectángulo 5"/>
              <p:cNvSpPr/>
              <p:nvPr/>
            </p:nvSpPr>
            <p:spPr>
              <a:xfrm>
                <a:off x="4881942" y="4642534"/>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Metropolis: describe a city.</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My hometown: describe their neighborhood.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describe places &amp; Land of the Lost and map locations</a:t>
                </a:r>
              </a:p>
            </p:txBody>
          </p:sp>
        </p:grpSp>
        <p:grpSp>
          <p:nvGrpSpPr>
            <p:cNvPr id="28" name="Group 9"/>
            <p:cNvGrpSpPr/>
            <p:nvPr/>
          </p:nvGrpSpPr>
          <p:grpSpPr>
            <a:xfrm>
              <a:off x="7493243" y="1803212"/>
              <a:ext cx="1440000" cy="928568"/>
              <a:chOff x="1218046" y="4910959"/>
              <a:chExt cx="1512594" cy="928568"/>
            </a:xfrm>
          </p:grpSpPr>
          <p:sp>
            <p:nvSpPr>
              <p:cNvPr id="34" name="Rectángulo 41"/>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Speaking</a:t>
                </a:r>
              </a:p>
            </p:txBody>
          </p:sp>
          <p:sp>
            <p:nvSpPr>
              <p:cNvPr id="35" name="Rectángulo 72"/>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Here, there and everywhere: ask and give information about how to get to different places in a city.</a:t>
                </a:r>
              </a:p>
            </p:txBody>
          </p:sp>
        </p:grpSp>
        <p:grpSp>
          <p:nvGrpSpPr>
            <p:cNvPr id="29" name="Group 10"/>
            <p:cNvGrpSpPr/>
            <p:nvPr/>
          </p:nvGrpSpPr>
          <p:grpSpPr>
            <a:xfrm>
              <a:off x="7491957" y="3882836"/>
              <a:ext cx="1440000" cy="935643"/>
              <a:chOff x="3052508" y="4927609"/>
              <a:chExt cx="1517547" cy="935643"/>
            </a:xfrm>
          </p:grpSpPr>
          <p:sp>
            <p:nvSpPr>
              <p:cNvPr id="32" name="Rectángulo 43"/>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33" name="Rectángulo 79"/>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Places in the city, shops and shopping</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Giving and following directions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Dimensions</a:t>
                </a:r>
              </a:p>
            </p:txBody>
          </p:sp>
        </p:grpSp>
      </p:grpSp>
      <p:sp>
        <p:nvSpPr>
          <p:cNvPr id="53" name="Rectángulo 7">
            <a:extLst>
              <a:ext uri="{FF2B5EF4-FFF2-40B4-BE49-F238E27FC236}">
                <a16:creationId xmlns:a16="http://schemas.microsoft.com/office/drawing/2014/main" id="{593782C2-87B9-40AD-83FF-2ADC609B6046}"/>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4" name="TextBox 10">
            <a:extLst>
              <a:ext uri="{FF2B5EF4-FFF2-40B4-BE49-F238E27FC236}">
                <a16:creationId xmlns:a16="http://schemas.microsoft.com/office/drawing/2014/main" id="{37A5BA29-6F49-4163-B630-AA0567D3190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60" name="Grupo 59">
            <a:extLst>
              <a:ext uri="{FF2B5EF4-FFF2-40B4-BE49-F238E27FC236}">
                <a16:creationId xmlns:a16="http://schemas.microsoft.com/office/drawing/2014/main" id="{7C634B1B-85EC-4350-8A39-D80DF3E3E0BB}"/>
              </a:ext>
            </a:extLst>
          </p:cNvPr>
          <p:cNvGrpSpPr/>
          <p:nvPr/>
        </p:nvGrpSpPr>
        <p:grpSpPr>
          <a:xfrm>
            <a:off x="2579969" y="2460893"/>
            <a:ext cx="4758416" cy="3689525"/>
            <a:chOff x="3443245" y="1627160"/>
            <a:chExt cx="5962650" cy="4623250"/>
          </a:xfrm>
        </p:grpSpPr>
        <p:pic>
          <p:nvPicPr>
            <p:cNvPr id="61" name="Picture 22" descr="Imagen relacionada">
              <a:extLst>
                <a:ext uri="{FF2B5EF4-FFF2-40B4-BE49-F238E27FC236}">
                  <a16:creationId xmlns:a16="http://schemas.microsoft.com/office/drawing/2014/main" id="{F8DD1466-7495-4A7F-9B5D-4E41CF5E59A8}"/>
                </a:ext>
              </a:extLst>
            </p:cNvPr>
            <p:cNvPicPr>
              <a:picLocks noChangeAspect="1" noChangeArrowheads="1"/>
            </p:cNvPicPr>
            <p:nvPr/>
          </p:nvPicPr>
          <p:blipFill rotWithShape="1">
            <a:blip r:embed="rId6">
              <a:alphaModFix amt="95000"/>
              <a:extLst>
                <a:ext uri="{BEBA8EAE-BF5A-486C-A8C5-ECC9F3942E4B}">
                  <a14:imgProps xmlns:a14="http://schemas.microsoft.com/office/drawing/2010/main">
                    <a14:imgLayer r:embed="rId7">
                      <a14:imgEffect>
                        <a14:brightnessContrast contrast="3000"/>
                      </a14:imgEffect>
                    </a14:imgLayer>
                  </a14:imgProps>
                </a:ext>
                <a:ext uri="{28A0092B-C50C-407E-A947-70E740481C1C}">
                  <a14:useLocalDpi xmlns:a14="http://schemas.microsoft.com/office/drawing/2010/main" val="0"/>
                </a:ext>
              </a:extLst>
            </a:blip>
            <a:srcRect t="3664" b="18798"/>
            <a:stretch/>
          </p:blipFill>
          <p:spPr bwMode="auto">
            <a:xfrm>
              <a:off x="3443245" y="1627160"/>
              <a:ext cx="5962650" cy="4623250"/>
            </a:xfrm>
            <a:prstGeom prst="rect">
              <a:avLst/>
            </a:prstGeom>
            <a:noFill/>
            <a:extLst>
              <a:ext uri="{909E8E84-426E-40DD-AFC4-6F175D3DCCD1}">
                <a14:hiddenFill xmlns:a14="http://schemas.microsoft.com/office/drawing/2010/main">
                  <a:solidFill>
                    <a:srgbClr val="FFFFFF"/>
                  </a:solidFill>
                </a14:hiddenFill>
              </a:ext>
            </a:extLst>
          </p:spPr>
        </p:pic>
        <p:sp>
          <p:nvSpPr>
            <p:cNvPr id="63" name="Elipse 62">
              <a:extLst>
                <a:ext uri="{FF2B5EF4-FFF2-40B4-BE49-F238E27FC236}">
                  <a16:creationId xmlns:a16="http://schemas.microsoft.com/office/drawing/2014/main" id="{529731F7-4B0B-4B66-A28B-054BD5333821}"/>
                </a:ext>
              </a:extLst>
            </p:cNvPr>
            <p:cNvSpPr/>
            <p:nvPr/>
          </p:nvSpPr>
          <p:spPr>
            <a:xfrm>
              <a:off x="5615849" y="3888889"/>
              <a:ext cx="286192" cy="291487"/>
            </a:xfrm>
            <a:prstGeom prst="ellipse">
              <a:avLst/>
            </a:prstGeom>
            <a:solidFill>
              <a:srgbClr val="FFC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4" name="Elipse 63">
              <a:extLst>
                <a:ext uri="{FF2B5EF4-FFF2-40B4-BE49-F238E27FC236}">
                  <a16:creationId xmlns:a16="http://schemas.microsoft.com/office/drawing/2014/main" id="{E96C32C6-E191-4227-912B-FC7342885E1C}"/>
                </a:ext>
              </a:extLst>
            </p:cNvPr>
            <p:cNvSpPr/>
            <p:nvPr/>
          </p:nvSpPr>
          <p:spPr>
            <a:xfrm>
              <a:off x="4809904" y="4482353"/>
              <a:ext cx="240811" cy="245266"/>
            </a:xfrm>
            <a:prstGeom prst="ellipse">
              <a:avLst/>
            </a:prstGeom>
            <a:solidFill>
              <a:srgbClr val="FDB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5" name="Elipse 64">
              <a:extLst>
                <a:ext uri="{FF2B5EF4-FFF2-40B4-BE49-F238E27FC236}">
                  <a16:creationId xmlns:a16="http://schemas.microsoft.com/office/drawing/2014/main" id="{A1ADCF64-BB34-4100-8AFB-F289F623F4A9}"/>
                </a:ext>
              </a:extLst>
            </p:cNvPr>
            <p:cNvSpPr/>
            <p:nvPr/>
          </p:nvSpPr>
          <p:spPr>
            <a:xfrm>
              <a:off x="6597905" y="3697854"/>
              <a:ext cx="171723" cy="174900"/>
            </a:xfrm>
            <a:prstGeom prst="ellipse">
              <a:avLst/>
            </a:prstGeom>
            <a:solidFill>
              <a:srgbClr val="FEC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6" name="Elipse 65">
              <a:extLst>
                <a:ext uri="{FF2B5EF4-FFF2-40B4-BE49-F238E27FC236}">
                  <a16:creationId xmlns:a16="http://schemas.microsoft.com/office/drawing/2014/main" id="{383B63D2-3D46-46CF-8CA6-3AFAA83FF57A}"/>
                </a:ext>
              </a:extLst>
            </p:cNvPr>
            <p:cNvSpPr/>
            <p:nvPr/>
          </p:nvSpPr>
          <p:spPr>
            <a:xfrm>
              <a:off x="6664242" y="3699646"/>
              <a:ext cx="171723" cy="174900"/>
            </a:xfrm>
            <a:prstGeom prst="ellipse">
              <a:avLst/>
            </a:prstGeom>
            <a:solidFill>
              <a:srgbClr val="FEC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7" name="Elipse 66">
              <a:extLst>
                <a:ext uri="{FF2B5EF4-FFF2-40B4-BE49-F238E27FC236}">
                  <a16:creationId xmlns:a16="http://schemas.microsoft.com/office/drawing/2014/main" id="{D3179B5B-636E-4355-83FB-FCAA3BC2ACA8}"/>
                </a:ext>
              </a:extLst>
            </p:cNvPr>
            <p:cNvSpPr/>
            <p:nvPr/>
          </p:nvSpPr>
          <p:spPr>
            <a:xfrm>
              <a:off x="7895185" y="3828376"/>
              <a:ext cx="286192" cy="291487"/>
            </a:xfrm>
            <a:prstGeom prst="ellipse">
              <a:avLst/>
            </a:prstGeom>
            <a:solidFill>
              <a:srgbClr val="FFC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175008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53</a:t>
            </a:fld>
            <a:endParaRPr lang="es-MX" dirty="0">
              <a:latin typeface="Segoe UI Semilight" panose="020B0402040204020203" pitchFamily="34" charset="0"/>
              <a:cs typeface="Segoe UI Semilight" panose="020B0402040204020203" pitchFamily="34" charset="0"/>
            </a:endParaRPr>
          </a:p>
        </p:txBody>
      </p:sp>
      <p:sp>
        <p:nvSpPr>
          <p:cNvPr id="14"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‘Vancity’</a:t>
            </a:r>
          </a:p>
        </p:txBody>
      </p:sp>
      <p:sp>
        <p:nvSpPr>
          <p:cNvPr id="12" name="Rectángulo 7">
            <a:extLst>
              <a:ext uri="{FF2B5EF4-FFF2-40B4-BE49-F238E27FC236}">
                <a16:creationId xmlns:a16="http://schemas.microsoft.com/office/drawing/2014/main" id="{A3190765-F194-421B-8555-64E97BE3C23D}"/>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 name="TextBox 10">
            <a:extLst>
              <a:ext uri="{FF2B5EF4-FFF2-40B4-BE49-F238E27FC236}">
                <a16:creationId xmlns:a16="http://schemas.microsoft.com/office/drawing/2014/main" id="{5FA78606-C080-48E6-860E-1907098492D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5" name="Table 6">
            <a:extLst>
              <a:ext uri="{FF2B5EF4-FFF2-40B4-BE49-F238E27FC236}">
                <a16:creationId xmlns:a16="http://schemas.microsoft.com/office/drawing/2014/main" id="{6B5002AE-386E-44F6-AFCD-CA7884851B48}"/>
              </a:ext>
            </a:extLst>
          </p:cNvPr>
          <p:cNvGraphicFramePr>
            <a:graphicFrameLocks noGrp="1"/>
          </p:cNvGraphicFramePr>
          <p:nvPr>
            <p:extLst>
              <p:ext uri="{D42A27DB-BD31-4B8C-83A1-F6EECF244321}">
                <p14:modId xmlns:p14="http://schemas.microsoft.com/office/powerpoint/2010/main" val="395895961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6" name="Table 6">
            <a:extLst>
              <a:ext uri="{FF2B5EF4-FFF2-40B4-BE49-F238E27FC236}">
                <a16:creationId xmlns:a16="http://schemas.microsoft.com/office/drawing/2014/main" id="{1CB0D17F-A387-47C7-AF53-FF3AFD07A5C9}"/>
              </a:ext>
            </a:extLst>
          </p:cNvPr>
          <p:cNvGraphicFramePr>
            <a:graphicFrameLocks noGrp="1"/>
          </p:cNvGraphicFramePr>
          <p:nvPr>
            <p:extLst>
              <p:ext uri="{D42A27DB-BD31-4B8C-83A1-F6EECF244321}">
                <p14:modId xmlns:p14="http://schemas.microsoft.com/office/powerpoint/2010/main" val="875905162"/>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0237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54</a:t>
            </a:fld>
            <a:endParaRPr lang="es-MX" dirty="0">
              <a:latin typeface="Segoe UI Semilight" panose="020B0402040204020203" pitchFamily="34" charset="0"/>
              <a:cs typeface="Segoe UI Semilight" panose="020B04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‘Vancity’</a:t>
            </a:r>
          </a:p>
        </p:txBody>
      </p:sp>
      <p:sp>
        <p:nvSpPr>
          <p:cNvPr id="13" name="Rectángulo 7">
            <a:extLst>
              <a:ext uri="{FF2B5EF4-FFF2-40B4-BE49-F238E27FC236}">
                <a16:creationId xmlns:a16="http://schemas.microsoft.com/office/drawing/2014/main" id="{82917089-E0E9-4014-803A-0CB61940286A}"/>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TextBox 10">
            <a:extLst>
              <a:ext uri="{FF2B5EF4-FFF2-40B4-BE49-F238E27FC236}">
                <a16:creationId xmlns:a16="http://schemas.microsoft.com/office/drawing/2014/main" id="{0A222E9E-D7F3-4547-9C83-F51DC824517D}"/>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2" name="Table 6">
            <a:extLst>
              <a:ext uri="{FF2B5EF4-FFF2-40B4-BE49-F238E27FC236}">
                <a16:creationId xmlns:a16="http://schemas.microsoft.com/office/drawing/2014/main" id="{D1914B12-6BFB-46E6-B410-3AFC870C4F75}"/>
              </a:ext>
            </a:extLst>
          </p:cNvPr>
          <p:cNvGraphicFramePr>
            <a:graphicFrameLocks noGrp="1"/>
          </p:cNvGraphicFramePr>
          <p:nvPr>
            <p:extLst>
              <p:ext uri="{D42A27DB-BD31-4B8C-83A1-F6EECF244321}">
                <p14:modId xmlns:p14="http://schemas.microsoft.com/office/powerpoint/2010/main" val="64765445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aphicFrame>
        <p:nvGraphicFramePr>
          <p:cNvPr id="17" name="Table 6">
            <a:extLst>
              <a:ext uri="{FF2B5EF4-FFF2-40B4-BE49-F238E27FC236}">
                <a16:creationId xmlns:a16="http://schemas.microsoft.com/office/drawing/2014/main" id="{BDB01B8E-02B8-4204-816A-1699FAF47501}"/>
              </a:ext>
            </a:extLst>
          </p:cNvPr>
          <p:cNvGraphicFramePr>
            <a:graphicFrameLocks noGrp="1"/>
          </p:cNvGraphicFramePr>
          <p:nvPr>
            <p:extLst>
              <p:ext uri="{D42A27DB-BD31-4B8C-83A1-F6EECF244321}">
                <p14:modId xmlns:p14="http://schemas.microsoft.com/office/powerpoint/2010/main" val="3954141127"/>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4300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3589"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Chapter XII: </a:t>
            </a:r>
            <a:r>
              <a:rPr lang="en-US" sz="3200" dirty="0">
                <a:solidFill>
                  <a:srgbClr val="347E7C"/>
                </a:solidFill>
                <a:latin typeface="Segoe UI" panose="020B0502040204020203" pitchFamily="34" charset="0"/>
                <a:cs typeface="Segoe UI" panose="020B0502040204020203" pitchFamily="34" charset="0"/>
              </a:rPr>
              <a:t>‘The Devil Wears Prada’</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55</a:t>
            </a:fld>
            <a:endParaRPr lang="es-MX" dirty="0">
              <a:latin typeface="Segoe UI Semilight" panose="020B0402040204020203" pitchFamily="34" charset="0"/>
              <a:cs typeface="Segoe UI Semilight" panose="020B0402040204020203" pitchFamily="34" charset="0"/>
            </a:endParaRPr>
          </a:p>
        </p:txBody>
      </p:sp>
      <p:grpSp>
        <p:nvGrpSpPr>
          <p:cNvPr id="2" name="Grupo 1"/>
          <p:cNvGrpSpPr/>
          <p:nvPr/>
        </p:nvGrpSpPr>
        <p:grpSpPr>
          <a:xfrm>
            <a:off x="728849" y="1695665"/>
            <a:ext cx="8459396" cy="4452341"/>
            <a:chOff x="722517" y="1712804"/>
            <a:chExt cx="7971590" cy="4195599"/>
          </a:xfrm>
        </p:grpSpPr>
        <p:grpSp>
          <p:nvGrpSpPr>
            <p:cNvPr id="18" name="Group 13"/>
            <p:cNvGrpSpPr/>
            <p:nvPr/>
          </p:nvGrpSpPr>
          <p:grpSpPr>
            <a:xfrm>
              <a:off x="728775" y="1830598"/>
              <a:ext cx="1440195" cy="943017"/>
              <a:chOff x="976929" y="1815908"/>
              <a:chExt cx="1440195" cy="943017"/>
            </a:xfrm>
          </p:grpSpPr>
          <p:sp>
            <p:nvSpPr>
              <p:cNvPr id="19" name="Rectángulo 34"/>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20" name="Rectángulo 5"/>
              <p:cNvSpPr/>
              <p:nvPr/>
            </p:nvSpPr>
            <p:spPr>
              <a:xfrm>
                <a:off x="976929" y="2038925"/>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90" dirty="0">
                    <a:solidFill>
                      <a:schemeClr val="tx1">
                        <a:lumMod val="75000"/>
                        <a:lumOff val="25000"/>
                      </a:schemeClr>
                    </a:solidFill>
                    <a:latin typeface="Segoe UI Semilight" panose="020B0402040204020203" pitchFamily="34" charset="0"/>
                    <a:cs typeface="Segoe UI Semilight" panose="020B0402040204020203" pitchFamily="34" charset="0"/>
                  </a:rPr>
                  <a:t>You’ll learn about shopping and clothing. You have two tasks:  To ask for specific details of clothing items in a shop preferences. </a:t>
                </a:r>
              </a:p>
            </p:txBody>
          </p:sp>
        </p:grpSp>
        <p:sp>
          <p:nvSpPr>
            <p:cNvPr id="21" name="Rectángulo 72"/>
            <p:cNvSpPr/>
            <p:nvPr/>
          </p:nvSpPr>
          <p:spPr>
            <a:xfrm>
              <a:off x="2384322" y="1712804"/>
              <a:ext cx="456577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It’s Hanna’s birthday! Go to the city mall (in Black Friday) to find the perfect present. Hanna loves fashion, a fine piece of clothing is the perfect gift for her! First though, you’ll have to learn about clothes, style and how to dress the best.</a:t>
              </a:r>
            </a:p>
          </p:txBody>
        </p:sp>
        <p:grpSp>
          <p:nvGrpSpPr>
            <p:cNvPr id="23" name="Group 6"/>
            <p:cNvGrpSpPr/>
            <p:nvPr/>
          </p:nvGrpSpPr>
          <p:grpSpPr>
            <a:xfrm>
              <a:off x="725281" y="2883557"/>
              <a:ext cx="1440000" cy="930007"/>
              <a:chOff x="5088175" y="1682779"/>
              <a:chExt cx="1514701" cy="930007"/>
            </a:xfrm>
          </p:grpSpPr>
          <p:sp>
            <p:nvSpPr>
              <p:cNvPr id="24" name="Rectángulo 43"/>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26" name="Rectángulo 79"/>
              <p:cNvSpPr/>
              <p:nvPr/>
            </p:nvSpPr>
            <p:spPr>
              <a:xfrm>
                <a:off x="5090876" y="1892786"/>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 Mall: listen to the speakers in a store announcing deals.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 Gift: listen to a conversation in a shop.</a:t>
                </a:r>
              </a:p>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27" name="Group 3"/>
            <p:cNvGrpSpPr/>
            <p:nvPr/>
          </p:nvGrpSpPr>
          <p:grpSpPr>
            <a:xfrm>
              <a:off x="725912" y="3933533"/>
              <a:ext cx="1432380" cy="938640"/>
              <a:chOff x="1188984" y="3002417"/>
              <a:chExt cx="1800345" cy="1601569"/>
            </a:xfrm>
          </p:grpSpPr>
          <p:sp>
            <p:nvSpPr>
              <p:cNvPr id="28" name="Rectángulo 44"/>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29" name="Rectángulo 86"/>
              <p:cNvSpPr/>
              <p:nvPr/>
            </p:nvSpPr>
            <p:spPr>
              <a:xfrm>
                <a:off x="1188984" y="3375475"/>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 Mall or Amazon?: read a blog post about advantages and disadvantages of buying things online.</a:t>
                </a:r>
              </a:p>
            </p:txBody>
          </p:sp>
        </p:grpSp>
        <p:grpSp>
          <p:nvGrpSpPr>
            <p:cNvPr id="30" name="Group 11"/>
            <p:cNvGrpSpPr/>
            <p:nvPr/>
          </p:nvGrpSpPr>
          <p:grpSpPr>
            <a:xfrm>
              <a:off x="7254107" y="4972404"/>
              <a:ext cx="1440000" cy="935999"/>
              <a:chOff x="5070889" y="2991435"/>
              <a:chExt cx="1512000" cy="935999"/>
            </a:xfrm>
          </p:grpSpPr>
          <p:sp>
            <p:nvSpPr>
              <p:cNvPr id="31" name="Rectángulo 44"/>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32" name="Rectángulo 86"/>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/ou/ /or/ sounds. </a:t>
                </a:r>
              </a:p>
            </p:txBody>
          </p:sp>
        </p:grpSp>
        <p:grpSp>
          <p:nvGrpSpPr>
            <p:cNvPr id="33" name="Group 7"/>
            <p:cNvGrpSpPr/>
            <p:nvPr/>
          </p:nvGrpSpPr>
          <p:grpSpPr>
            <a:xfrm>
              <a:off x="7250129" y="2879324"/>
              <a:ext cx="1440000" cy="906569"/>
              <a:chOff x="3069097" y="3269485"/>
              <a:chExt cx="1514868" cy="906569"/>
            </a:xfrm>
          </p:grpSpPr>
          <p:sp>
            <p:nvSpPr>
              <p:cNvPr id="34" name="Rectángulo 83"/>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35" name="Rectángulo 96"/>
              <p:cNvSpPr/>
              <p:nvPr/>
            </p:nvSpPr>
            <p:spPr>
              <a:xfrm>
                <a:off x="3071965"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‘How much’ to ask for prices and costs.</a:t>
                </a:r>
              </a:p>
            </p:txBody>
          </p:sp>
        </p:grpSp>
        <p:grpSp>
          <p:nvGrpSpPr>
            <p:cNvPr id="36" name="Group 8"/>
            <p:cNvGrpSpPr/>
            <p:nvPr/>
          </p:nvGrpSpPr>
          <p:grpSpPr>
            <a:xfrm>
              <a:off x="722517" y="4981686"/>
              <a:ext cx="1440000" cy="912837"/>
              <a:chOff x="4881942" y="4422037"/>
              <a:chExt cx="1515579" cy="912837"/>
            </a:xfrm>
          </p:grpSpPr>
          <p:sp>
            <p:nvSpPr>
              <p:cNvPr id="38" name="Rectángulo 5"/>
              <p:cNvSpPr/>
              <p:nvPr/>
            </p:nvSpPr>
            <p:spPr>
              <a:xfrm>
                <a:off x="4881942" y="4614874"/>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Hanna writes short online messages.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 The Devil Wears Prada: write a review of his / her favorite shop. </a:t>
                </a:r>
              </a:p>
            </p:txBody>
          </p:sp>
          <p:sp>
            <p:nvSpPr>
              <p:cNvPr id="37" name="Rectángulo 34"/>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grpSp>
        <p:grpSp>
          <p:nvGrpSpPr>
            <p:cNvPr id="40" name="Group 9"/>
            <p:cNvGrpSpPr/>
            <p:nvPr/>
          </p:nvGrpSpPr>
          <p:grpSpPr>
            <a:xfrm>
              <a:off x="7252503" y="1835948"/>
              <a:ext cx="1440000" cy="928568"/>
              <a:chOff x="1218046" y="4910959"/>
              <a:chExt cx="1512594" cy="928568"/>
            </a:xfrm>
          </p:grpSpPr>
          <p:sp>
            <p:nvSpPr>
              <p:cNvPr id="41" name="Rectángulo 41"/>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Speaking</a:t>
                </a:r>
              </a:p>
            </p:txBody>
          </p:sp>
          <p:sp>
            <p:nvSpPr>
              <p:cNvPr id="42" name="Rectángulo 72"/>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Let’s go shopping: describe preferences about clothes and shopping.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 Devil Wears Prada (part 1): ask for prices. </a:t>
                </a:r>
              </a:p>
            </p:txBody>
          </p:sp>
        </p:grpSp>
        <p:grpSp>
          <p:nvGrpSpPr>
            <p:cNvPr id="43" name="Group 10"/>
            <p:cNvGrpSpPr/>
            <p:nvPr/>
          </p:nvGrpSpPr>
          <p:grpSpPr>
            <a:xfrm>
              <a:off x="7251217" y="3915572"/>
              <a:ext cx="1440000" cy="935643"/>
              <a:chOff x="3052508" y="4927609"/>
              <a:chExt cx="1517547" cy="935643"/>
            </a:xfrm>
          </p:grpSpPr>
          <p:sp>
            <p:nvSpPr>
              <p:cNvPr id="44" name="Rectángulo 43"/>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45" name="Rectángulo 79"/>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Shops and Shopping</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Clothes, patterns and materials. Idioms related to clothes and shopping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Writing short messages</a:t>
                </a:r>
              </a:p>
            </p:txBody>
          </p:sp>
        </p:grpSp>
      </p:grpSp>
      <p:sp>
        <p:nvSpPr>
          <p:cNvPr id="50" name="Rectángulo 7">
            <a:extLst>
              <a:ext uri="{FF2B5EF4-FFF2-40B4-BE49-F238E27FC236}">
                <a16:creationId xmlns:a16="http://schemas.microsoft.com/office/drawing/2014/main" id="{6A2FEA36-F8A9-4FB2-B334-CDE89D1F28B9}"/>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2" name="TextBox 10">
            <a:extLst>
              <a:ext uri="{FF2B5EF4-FFF2-40B4-BE49-F238E27FC236}">
                <a16:creationId xmlns:a16="http://schemas.microsoft.com/office/drawing/2014/main" id="{BCBBB5EF-E518-4710-B658-18483CEB0FC7}"/>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58" name="Grupo 57">
            <a:extLst>
              <a:ext uri="{FF2B5EF4-FFF2-40B4-BE49-F238E27FC236}">
                <a16:creationId xmlns:a16="http://schemas.microsoft.com/office/drawing/2014/main" id="{9C7250A3-BA86-4236-A060-1159B5066114}"/>
              </a:ext>
            </a:extLst>
          </p:cNvPr>
          <p:cNvGrpSpPr/>
          <p:nvPr/>
        </p:nvGrpSpPr>
        <p:grpSpPr>
          <a:xfrm>
            <a:off x="2587869" y="2416208"/>
            <a:ext cx="4758417" cy="3874686"/>
            <a:chOff x="6465920" y="6679882"/>
            <a:chExt cx="4758423" cy="3874691"/>
          </a:xfrm>
        </p:grpSpPr>
        <p:pic>
          <p:nvPicPr>
            <p:cNvPr id="59" name="Picture 2" descr="Resultado de imagen para cielo nubes vector">
              <a:extLst>
                <a:ext uri="{FF2B5EF4-FFF2-40B4-BE49-F238E27FC236}">
                  <a16:creationId xmlns:a16="http://schemas.microsoft.com/office/drawing/2014/main" id="{71B7F3FD-4250-4E22-9CA5-C40BC401D5D7}"/>
                </a:ext>
              </a:extLst>
            </p:cNvPr>
            <p:cNvPicPr>
              <a:picLocks noChangeAspect="1" noChangeArrowheads="1"/>
            </p:cNvPicPr>
            <p:nvPr/>
          </p:nvPicPr>
          <p:blipFill rotWithShape="1">
            <a:blip r:embed="rId6">
              <a:alphaModFix amt="70000"/>
              <a:extLst>
                <a:ext uri="{BEBA8EAE-BF5A-486C-A8C5-ECC9F3942E4B}">
                  <a14:imgProps xmlns:a14="http://schemas.microsoft.com/office/drawing/2010/main">
                    <a14:imgLayer r:embed="rId7">
                      <a14:imgEffect>
                        <a14:colorTemperature colorTemp="8700"/>
                      </a14:imgEffect>
                      <a14:imgEffect>
                        <a14:brightnessContrast bright="-1000"/>
                      </a14:imgEffect>
                    </a14:imgLayer>
                  </a14:imgProps>
                </a:ext>
                <a:ext uri="{28A0092B-C50C-407E-A947-70E740481C1C}">
                  <a14:useLocalDpi xmlns:a14="http://schemas.microsoft.com/office/drawing/2010/main" val="0"/>
                </a:ext>
              </a:extLst>
            </a:blip>
            <a:srcRect t="4293" b="30208"/>
            <a:stretch/>
          </p:blipFill>
          <p:spPr bwMode="auto">
            <a:xfrm>
              <a:off x="6465920" y="6679882"/>
              <a:ext cx="4758414" cy="3116740"/>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upo 59">
              <a:extLst>
                <a:ext uri="{FF2B5EF4-FFF2-40B4-BE49-F238E27FC236}">
                  <a16:creationId xmlns:a16="http://schemas.microsoft.com/office/drawing/2014/main" id="{C10C74B6-CF30-40D8-A6D1-9E40071162B6}"/>
                </a:ext>
              </a:extLst>
            </p:cNvPr>
            <p:cNvGrpSpPr/>
            <p:nvPr/>
          </p:nvGrpSpPr>
          <p:grpSpPr>
            <a:xfrm>
              <a:off x="6465924" y="6747722"/>
              <a:ext cx="4758419" cy="3806851"/>
              <a:chOff x="13145417" y="-2684429"/>
              <a:chExt cx="4758419" cy="3806851"/>
            </a:xfrm>
          </p:grpSpPr>
          <p:sp>
            <p:nvSpPr>
              <p:cNvPr id="61" name="Rectángulo 60">
                <a:extLst>
                  <a:ext uri="{FF2B5EF4-FFF2-40B4-BE49-F238E27FC236}">
                    <a16:creationId xmlns:a16="http://schemas.microsoft.com/office/drawing/2014/main" id="{D9D1655C-4257-40F4-BF37-6413875455F2}"/>
                  </a:ext>
                </a:extLst>
              </p:cNvPr>
              <p:cNvSpPr/>
              <p:nvPr/>
            </p:nvSpPr>
            <p:spPr>
              <a:xfrm>
                <a:off x="13145421" y="260930"/>
                <a:ext cx="4758415" cy="689161"/>
              </a:xfrm>
              <a:prstGeom prst="rect">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2" name="Rectángulo 61">
                <a:extLst>
                  <a:ext uri="{FF2B5EF4-FFF2-40B4-BE49-F238E27FC236}">
                    <a16:creationId xmlns:a16="http://schemas.microsoft.com/office/drawing/2014/main" id="{2DB44765-CA6F-4F14-BAD3-D55BC088D8D7}"/>
                  </a:ext>
                </a:extLst>
              </p:cNvPr>
              <p:cNvSpPr/>
              <p:nvPr/>
            </p:nvSpPr>
            <p:spPr>
              <a:xfrm>
                <a:off x="13145417" y="225881"/>
                <a:ext cx="4758415" cy="13859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63" name="Picture 4" descr="Imagen relacionada">
                <a:extLst>
                  <a:ext uri="{FF2B5EF4-FFF2-40B4-BE49-F238E27FC236}">
                    <a16:creationId xmlns:a16="http://schemas.microsoft.com/office/drawing/2014/main" id="{95A796C6-921F-423A-A007-3F130B56F19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585" b="91374" l="1438" r="97764">
                            <a14:foregroundMark x1="2077" y1="10543" x2="97764" y2="11022"/>
                            <a14:foregroundMark x1="1757" y1="72364" x2="1757" y2="72364"/>
                            <a14:foregroundMark x1="44249" y1="72204" x2="45048" y2="84824"/>
                            <a14:foregroundMark x1="44888" y1="72843" x2="39936" y2="80192"/>
                            <a14:foregroundMark x1="39936" y1="80192" x2="39936" y2="82907"/>
                            <a14:foregroundMark x1="42013" y1="72364" x2="37380" y2="77476"/>
                            <a14:foregroundMark x1="41853" y1="69968" x2="41853" y2="69968"/>
                            <a14:foregroundMark x1="39936" y1="69808" x2="39936" y2="69808"/>
                            <a14:foregroundMark x1="43930" y1="69649" x2="46486" y2="69329"/>
                            <a14:foregroundMark x1="47923" y1="71885" x2="47923" y2="76677"/>
                            <a14:foregroundMark x1="97923" y1="71565" x2="97923" y2="71565"/>
                            <a14:foregroundMark x1="92971" y1="80032" x2="92971" y2="80032"/>
                            <a14:foregroundMark x1="92971" y1="80032" x2="92971" y2="80032"/>
                            <a14:foregroundMark x1="92971" y1="79553" x2="92971" y2="84185"/>
                            <a14:foregroundMark x1="6709" y1="79233" x2="6709" y2="84984"/>
                            <a14:foregroundMark x1="10703" y1="85942" x2="3834" y2="85623"/>
                            <a14:foregroundMark x1="95048" y1="85942" x2="90735" y2="91374"/>
                            <a14:foregroundMark x1="69010" y1="25240" x2="69010" y2="25240"/>
                            <a14:foregroundMark x1="68211" y1="22843" x2="69649" y2="25719"/>
                          </a14:backgroundRemoval>
                        </a14:imgEffect>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a:off x="13649016" y="-2684429"/>
                <a:ext cx="3806851" cy="380685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09995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56</a:t>
            </a:fld>
            <a:endParaRPr lang="es-MX" dirty="0">
              <a:latin typeface="Segoe UI Semilight" panose="020B0402040204020203" pitchFamily="34" charset="0"/>
              <a:cs typeface="Segoe UI Semilight" panose="020B0402040204020203" pitchFamily="34" charset="0"/>
            </a:endParaRPr>
          </a:p>
        </p:txBody>
      </p:sp>
      <p:sp>
        <p:nvSpPr>
          <p:cNvPr id="14"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‘The Devil Wears Prada’</a:t>
            </a:r>
          </a:p>
        </p:txBody>
      </p:sp>
      <p:sp>
        <p:nvSpPr>
          <p:cNvPr id="12" name="Rectángulo 7">
            <a:extLst>
              <a:ext uri="{FF2B5EF4-FFF2-40B4-BE49-F238E27FC236}">
                <a16:creationId xmlns:a16="http://schemas.microsoft.com/office/drawing/2014/main" id="{39161DC0-9CEE-4B11-A46A-BA6FEFB59619}"/>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 name="TextBox 10">
            <a:extLst>
              <a:ext uri="{FF2B5EF4-FFF2-40B4-BE49-F238E27FC236}">
                <a16:creationId xmlns:a16="http://schemas.microsoft.com/office/drawing/2014/main" id="{1ADDE0F3-0960-4CE1-93F2-01D58B065DD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5" name="Table 6">
            <a:extLst>
              <a:ext uri="{FF2B5EF4-FFF2-40B4-BE49-F238E27FC236}">
                <a16:creationId xmlns:a16="http://schemas.microsoft.com/office/drawing/2014/main" id="{629C7A3A-8F8B-4ABE-A2D1-E695FBBDFF5A}"/>
              </a:ext>
            </a:extLst>
          </p:cNvPr>
          <p:cNvGraphicFramePr>
            <a:graphicFrameLocks noGrp="1"/>
          </p:cNvGraphicFramePr>
          <p:nvPr>
            <p:extLst>
              <p:ext uri="{D42A27DB-BD31-4B8C-83A1-F6EECF244321}">
                <p14:modId xmlns:p14="http://schemas.microsoft.com/office/powerpoint/2010/main" val="395895961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6" name="Table 6">
            <a:extLst>
              <a:ext uri="{FF2B5EF4-FFF2-40B4-BE49-F238E27FC236}">
                <a16:creationId xmlns:a16="http://schemas.microsoft.com/office/drawing/2014/main" id="{BDD36452-938E-4B36-BD90-540480D6222E}"/>
              </a:ext>
            </a:extLst>
          </p:cNvPr>
          <p:cNvGraphicFramePr>
            <a:graphicFrameLocks noGrp="1"/>
          </p:cNvGraphicFramePr>
          <p:nvPr>
            <p:extLst>
              <p:ext uri="{D42A27DB-BD31-4B8C-83A1-F6EECF244321}">
                <p14:modId xmlns:p14="http://schemas.microsoft.com/office/powerpoint/2010/main" val="875905162"/>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6104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57</a:t>
            </a:fld>
            <a:endParaRPr lang="es-MX" dirty="0">
              <a:latin typeface="Segoe UI Semilight" panose="020B0402040204020203" pitchFamily="34" charset="0"/>
              <a:cs typeface="Segoe UI Semilight" panose="020B0402040204020203" pitchFamily="34" charset="0"/>
            </a:endParaRPr>
          </a:p>
        </p:txBody>
      </p:sp>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‘The Devil Wears Prada’</a:t>
            </a:r>
          </a:p>
        </p:txBody>
      </p:sp>
      <p:sp>
        <p:nvSpPr>
          <p:cNvPr id="14" name="Rectángulo 7">
            <a:extLst>
              <a:ext uri="{FF2B5EF4-FFF2-40B4-BE49-F238E27FC236}">
                <a16:creationId xmlns:a16="http://schemas.microsoft.com/office/drawing/2014/main" id="{1675D9C6-9665-4C0E-BC6C-B1B6B65F3EA7}"/>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D6303E89-3227-4680-9F44-839BEAD7504B}"/>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2" name="Table 6">
            <a:extLst>
              <a:ext uri="{FF2B5EF4-FFF2-40B4-BE49-F238E27FC236}">
                <a16:creationId xmlns:a16="http://schemas.microsoft.com/office/drawing/2014/main" id="{126A6016-A0A3-4FE2-AA52-16E2CF20275A}"/>
              </a:ext>
            </a:extLst>
          </p:cNvPr>
          <p:cNvGraphicFramePr>
            <a:graphicFrameLocks noGrp="1"/>
          </p:cNvGraphicFramePr>
          <p:nvPr>
            <p:extLst>
              <p:ext uri="{D42A27DB-BD31-4B8C-83A1-F6EECF244321}">
                <p14:modId xmlns:p14="http://schemas.microsoft.com/office/powerpoint/2010/main" val="64765445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aphicFrame>
        <p:nvGraphicFramePr>
          <p:cNvPr id="16" name="Table 6">
            <a:extLst>
              <a:ext uri="{FF2B5EF4-FFF2-40B4-BE49-F238E27FC236}">
                <a16:creationId xmlns:a16="http://schemas.microsoft.com/office/drawing/2014/main" id="{94FF57D7-81BD-49F1-9605-5323169191F9}"/>
              </a:ext>
            </a:extLst>
          </p:cNvPr>
          <p:cNvGraphicFramePr>
            <a:graphicFrameLocks noGrp="1"/>
          </p:cNvGraphicFramePr>
          <p:nvPr>
            <p:extLst>
              <p:ext uri="{D42A27DB-BD31-4B8C-83A1-F6EECF244321}">
                <p14:modId xmlns:p14="http://schemas.microsoft.com/office/powerpoint/2010/main" val="3954141127"/>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5259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Chapter XIII: </a:t>
            </a:r>
            <a:r>
              <a:rPr lang="en-US" sz="3200" dirty="0">
                <a:solidFill>
                  <a:srgbClr val="347E7C"/>
                </a:solidFill>
                <a:latin typeface="Segoe UI" panose="020B0502040204020203" pitchFamily="34" charset="0"/>
                <a:cs typeface="Segoe UI" panose="020B0502040204020203" pitchFamily="34" charset="0"/>
              </a:rPr>
              <a:t>‘Like Water for Chocolate’</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58</a:t>
            </a:fld>
            <a:endParaRPr lang="es-MX" dirty="0">
              <a:latin typeface="Segoe UI Semilight" panose="020B0402040204020203" pitchFamily="34" charset="0"/>
              <a:cs typeface="Segoe UI Semilight" panose="020B0402040204020203" pitchFamily="34" charset="0"/>
            </a:endParaRPr>
          </a:p>
        </p:txBody>
      </p:sp>
      <p:grpSp>
        <p:nvGrpSpPr>
          <p:cNvPr id="2" name="Grupo 1"/>
          <p:cNvGrpSpPr/>
          <p:nvPr/>
        </p:nvGrpSpPr>
        <p:grpSpPr>
          <a:xfrm>
            <a:off x="728849" y="1689325"/>
            <a:ext cx="8459396" cy="4468753"/>
            <a:chOff x="963257" y="1665326"/>
            <a:chExt cx="7971590" cy="4211065"/>
          </a:xfrm>
        </p:grpSpPr>
        <p:grpSp>
          <p:nvGrpSpPr>
            <p:cNvPr id="18" name="Group 13"/>
            <p:cNvGrpSpPr/>
            <p:nvPr/>
          </p:nvGrpSpPr>
          <p:grpSpPr>
            <a:xfrm>
              <a:off x="969515" y="1797862"/>
              <a:ext cx="1440195" cy="943017"/>
              <a:chOff x="976929" y="1815908"/>
              <a:chExt cx="1440195" cy="943017"/>
            </a:xfrm>
          </p:grpSpPr>
          <p:sp>
            <p:nvSpPr>
              <p:cNvPr id="19" name="Rectángulo 34"/>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20" name="Rectángulo 5"/>
              <p:cNvSpPr/>
              <p:nvPr/>
            </p:nvSpPr>
            <p:spPr>
              <a:xfrm>
                <a:off x="976929" y="2038925"/>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In this chapter, you’ll learn about something everyone loves: food. You have to discuss about eating habits and food preferences. </a:t>
                </a:r>
              </a:p>
            </p:txBody>
          </p:sp>
        </p:grpSp>
        <p:sp>
          <p:nvSpPr>
            <p:cNvPr id="21" name="Rectángulo 72"/>
            <p:cNvSpPr/>
            <p:nvPr/>
          </p:nvSpPr>
          <p:spPr>
            <a:xfrm>
              <a:off x="2625062" y="1665326"/>
              <a:ext cx="456577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US" sz="1000" dirty="0">
                  <a:solidFill>
                    <a:schemeClr val="tx1"/>
                  </a:solidFill>
                  <a:latin typeface="Segoe UI Semilight" panose="020B0402040204020203" pitchFamily="34" charset="0"/>
                  <a:cs typeface="Segoe UI Semilight" panose="020B0402040204020203" pitchFamily="34" charset="0"/>
                </a:rPr>
                <a:t>In this chapter you’ll learn the main things about something everyone loves: food. Hanna sent you a message about going to grab some food after shopping. Choose the best restaurant among the many restaurants in the food court. </a:t>
              </a:r>
            </a:p>
          </p:txBody>
        </p:sp>
        <p:grpSp>
          <p:nvGrpSpPr>
            <p:cNvPr id="23" name="Group 6"/>
            <p:cNvGrpSpPr/>
            <p:nvPr/>
          </p:nvGrpSpPr>
          <p:grpSpPr>
            <a:xfrm>
              <a:off x="966021" y="2850821"/>
              <a:ext cx="1440000" cy="943063"/>
              <a:chOff x="5088175" y="1682779"/>
              <a:chExt cx="1514701" cy="943063"/>
            </a:xfrm>
          </p:grpSpPr>
          <p:sp>
            <p:nvSpPr>
              <p:cNvPr id="24" name="Rectángulo 43"/>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26" name="Rectángulo 79"/>
              <p:cNvSpPr/>
              <p:nvPr/>
            </p:nvSpPr>
            <p:spPr>
              <a:xfrm>
                <a:off x="5090876" y="190584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90" dirty="0">
                    <a:solidFill>
                      <a:schemeClr val="tx1">
                        <a:lumMod val="75000"/>
                        <a:lumOff val="25000"/>
                      </a:schemeClr>
                    </a:solidFill>
                    <a:latin typeface="Segoe UI Semilight" panose="020B0402040204020203" pitchFamily="34" charset="0"/>
                    <a:cs typeface="Segoe UI Semilight" panose="020B0402040204020203" pitchFamily="34" charset="0"/>
                  </a:rPr>
                  <a:t>May I take your order (part 1): listen to what people orders in a coffee shop. He reacts to the statements and recommends a restaurant.</a:t>
                </a:r>
              </a:p>
            </p:txBody>
          </p:sp>
        </p:grpSp>
        <p:grpSp>
          <p:nvGrpSpPr>
            <p:cNvPr id="27" name="Group 3"/>
            <p:cNvGrpSpPr/>
            <p:nvPr/>
          </p:nvGrpSpPr>
          <p:grpSpPr>
            <a:xfrm>
              <a:off x="966652" y="3900797"/>
              <a:ext cx="1432380" cy="938640"/>
              <a:chOff x="1188984" y="3002417"/>
              <a:chExt cx="1800345" cy="1601569"/>
            </a:xfrm>
          </p:grpSpPr>
          <p:sp>
            <p:nvSpPr>
              <p:cNvPr id="28" name="Rectángulo 44"/>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29" name="Rectángulo 86"/>
              <p:cNvSpPr/>
              <p:nvPr/>
            </p:nvSpPr>
            <p:spPr>
              <a:xfrm>
                <a:off x="1188984" y="3375475"/>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You’re what you eat: read about different breakfasts and eating habits around the world. </a:t>
                </a:r>
              </a:p>
            </p:txBody>
          </p:sp>
        </p:grpSp>
        <p:grpSp>
          <p:nvGrpSpPr>
            <p:cNvPr id="30" name="Group 11"/>
            <p:cNvGrpSpPr/>
            <p:nvPr/>
          </p:nvGrpSpPr>
          <p:grpSpPr>
            <a:xfrm>
              <a:off x="7494847" y="4939668"/>
              <a:ext cx="1440000" cy="935999"/>
              <a:chOff x="5070889" y="2991435"/>
              <a:chExt cx="1512000" cy="935999"/>
            </a:xfrm>
          </p:grpSpPr>
          <p:sp>
            <p:nvSpPr>
              <p:cNvPr id="31" name="Rectángulo 44"/>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32" name="Rectángulo 86"/>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Stress and Intonation in Questions</a:t>
                </a:r>
              </a:p>
            </p:txBody>
          </p:sp>
        </p:grpSp>
        <p:grpSp>
          <p:nvGrpSpPr>
            <p:cNvPr id="33" name="Group 7"/>
            <p:cNvGrpSpPr/>
            <p:nvPr/>
          </p:nvGrpSpPr>
          <p:grpSpPr>
            <a:xfrm>
              <a:off x="7490869" y="2846588"/>
              <a:ext cx="1440000" cy="906569"/>
              <a:chOff x="3069097" y="3269485"/>
              <a:chExt cx="1514868" cy="906569"/>
            </a:xfrm>
          </p:grpSpPr>
          <p:sp>
            <p:nvSpPr>
              <p:cNvPr id="34" name="Rectángulo 83"/>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35" name="Rectángulo 96"/>
              <p:cNvSpPr/>
              <p:nvPr/>
            </p:nvSpPr>
            <p:spPr>
              <a:xfrm>
                <a:off x="3071965"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Use of countable and uncountable nouns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Use of quantifiers: ‘a few’ / ‘a little’ / ‘much’ / ‘many’ / ‘some’ / ‘any’.</a:t>
                </a:r>
              </a:p>
            </p:txBody>
          </p:sp>
        </p:grpSp>
        <p:grpSp>
          <p:nvGrpSpPr>
            <p:cNvPr id="36" name="Group 8"/>
            <p:cNvGrpSpPr/>
            <p:nvPr/>
          </p:nvGrpSpPr>
          <p:grpSpPr>
            <a:xfrm>
              <a:off x="963257" y="4948950"/>
              <a:ext cx="1440000" cy="927441"/>
              <a:chOff x="4881942" y="4422037"/>
              <a:chExt cx="1515579" cy="927441"/>
            </a:xfrm>
          </p:grpSpPr>
          <p:sp>
            <p:nvSpPr>
              <p:cNvPr id="37" name="Rectángulo 34"/>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38" name="Rectángulo 5"/>
              <p:cNvSpPr/>
              <p:nvPr/>
            </p:nvSpPr>
            <p:spPr>
              <a:xfrm>
                <a:off x="4881942" y="4629478"/>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Like Water for Chocolate: tell about his/her eating habits. </a:t>
                </a:r>
              </a:p>
            </p:txBody>
          </p:sp>
        </p:grpSp>
        <p:grpSp>
          <p:nvGrpSpPr>
            <p:cNvPr id="40" name="Group 9"/>
            <p:cNvGrpSpPr/>
            <p:nvPr/>
          </p:nvGrpSpPr>
          <p:grpSpPr>
            <a:xfrm>
              <a:off x="7493243" y="1803212"/>
              <a:ext cx="1440000" cy="954680"/>
              <a:chOff x="1218046" y="4910959"/>
              <a:chExt cx="1512594" cy="954680"/>
            </a:xfrm>
          </p:grpSpPr>
          <p:sp>
            <p:nvSpPr>
              <p:cNvPr id="41" name="Rectángulo 41"/>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latin typeface="Segoe UI Semibold" panose="020B0702040204020203" pitchFamily="34" charset="0"/>
                    <a:cs typeface="Segoe UI Semibold" panose="020B0702040204020203" pitchFamily="34" charset="0"/>
                  </a:rPr>
                  <a:t>Speaking</a:t>
                </a:r>
              </a:p>
            </p:txBody>
          </p:sp>
          <p:sp>
            <p:nvSpPr>
              <p:cNvPr id="42" name="Rectángulo 72"/>
              <p:cNvSpPr/>
              <p:nvPr/>
            </p:nvSpPr>
            <p:spPr>
              <a:xfrm>
                <a:off x="1218046" y="5145639"/>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90" dirty="0">
                    <a:solidFill>
                      <a:schemeClr val="tx1">
                        <a:lumMod val="75000"/>
                        <a:lumOff val="25000"/>
                      </a:schemeClr>
                    </a:solidFill>
                    <a:latin typeface="Segoe UI Semilight" panose="020B0402040204020203" pitchFamily="34" charset="0"/>
                    <a:cs typeface="Segoe UI Semilight" panose="020B0402040204020203" pitchFamily="34" charset="0"/>
                  </a:rPr>
                  <a:t>What’s in your fridge?: describe what food and drinks are in your fridge. </a:t>
                </a:r>
              </a:p>
              <a:p>
                <a:pPr algn="ctr"/>
                <a:r>
                  <a:rPr lang="en-US" sz="890" dirty="0">
                    <a:solidFill>
                      <a:schemeClr val="tx1">
                        <a:lumMod val="75000"/>
                        <a:lumOff val="25000"/>
                      </a:schemeClr>
                    </a:solidFill>
                    <a:latin typeface="Segoe UI Semilight" panose="020B0402040204020203" pitchFamily="34" charset="0"/>
                    <a:cs typeface="Segoe UI Semilight" panose="020B0402040204020203" pitchFamily="34" charset="0"/>
                  </a:rPr>
                  <a:t>Like Water for Chocolate: write about food preferences. </a:t>
                </a:r>
              </a:p>
            </p:txBody>
          </p:sp>
        </p:grpSp>
        <p:grpSp>
          <p:nvGrpSpPr>
            <p:cNvPr id="43" name="Group 10"/>
            <p:cNvGrpSpPr/>
            <p:nvPr/>
          </p:nvGrpSpPr>
          <p:grpSpPr>
            <a:xfrm>
              <a:off x="7491957" y="3882836"/>
              <a:ext cx="1440000" cy="935643"/>
              <a:chOff x="3052508" y="4927609"/>
              <a:chExt cx="1517547" cy="935643"/>
            </a:xfrm>
          </p:grpSpPr>
          <p:sp>
            <p:nvSpPr>
              <p:cNvPr id="44" name="Rectángulo 43"/>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45" name="Rectángulo 79"/>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Vocabulary of food and drinks: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fruits, vegetables,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meat and fish.</a:t>
                </a:r>
              </a:p>
            </p:txBody>
          </p:sp>
        </p:grpSp>
      </p:grpSp>
      <p:sp>
        <p:nvSpPr>
          <p:cNvPr id="53" name="Rectángulo 7">
            <a:extLst>
              <a:ext uri="{FF2B5EF4-FFF2-40B4-BE49-F238E27FC236}">
                <a16:creationId xmlns:a16="http://schemas.microsoft.com/office/drawing/2014/main" id="{CF1523B6-9FAE-41FA-93B7-49A7854FEA04}"/>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4" name="TextBox 10">
            <a:extLst>
              <a:ext uri="{FF2B5EF4-FFF2-40B4-BE49-F238E27FC236}">
                <a16:creationId xmlns:a16="http://schemas.microsoft.com/office/drawing/2014/main" id="{D3150C56-5BB9-4FF4-9C81-77A37F55E88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pic>
        <p:nvPicPr>
          <p:cNvPr id="47" name="Picture 4" descr="Resultado de imagen para restaurante interior vector">
            <a:extLst>
              <a:ext uri="{FF2B5EF4-FFF2-40B4-BE49-F238E27FC236}">
                <a16:creationId xmlns:a16="http://schemas.microsoft.com/office/drawing/2014/main" id="{15FE36B9-9183-4DFD-819A-3FB39540D17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074" r="5619"/>
          <a:stretch/>
        </p:blipFill>
        <p:spPr bwMode="auto">
          <a:xfrm>
            <a:off x="2577191" y="2416226"/>
            <a:ext cx="4660570" cy="369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78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59</a:t>
            </a:fld>
            <a:endParaRPr lang="es-MX" dirty="0">
              <a:latin typeface="Segoe UI Semilight" panose="020B0402040204020203" pitchFamily="34" charset="0"/>
              <a:cs typeface="Segoe UI Semilight" panose="020B0402040204020203" pitchFamily="34" charset="0"/>
            </a:endParaRPr>
          </a:p>
        </p:txBody>
      </p:sp>
      <p:sp>
        <p:nvSpPr>
          <p:cNvPr id="14"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‘Like Water for Chocolate’</a:t>
            </a:r>
          </a:p>
        </p:txBody>
      </p:sp>
      <p:sp>
        <p:nvSpPr>
          <p:cNvPr id="12" name="Rectángulo 7">
            <a:extLst>
              <a:ext uri="{FF2B5EF4-FFF2-40B4-BE49-F238E27FC236}">
                <a16:creationId xmlns:a16="http://schemas.microsoft.com/office/drawing/2014/main" id="{E5F91210-96D0-44BB-B2BA-D1A24F108BFD}"/>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 name="TextBox 10">
            <a:extLst>
              <a:ext uri="{FF2B5EF4-FFF2-40B4-BE49-F238E27FC236}">
                <a16:creationId xmlns:a16="http://schemas.microsoft.com/office/drawing/2014/main" id="{62435753-1941-4EEE-8D61-26CC3E6D1876}"/>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5" name="Table 6">
            <a:extLst>
              <a:ext uri="{FF2B5EF4-FFF2-40B4-BE49-F238E27FC236}">
                <a16:creationId xmlns:a16="http://schemas.microsoft.com/office/drawing/2014/main" id="{FDC7F041-CFB9-417B-88A0-1D7884229266}"/>
              </a:ext>
            </a:extLst>
          </p:cNvPr>
          <p:cNvGraphicFramePr>
            <a:graphicFrameLocks noGrp="1"/>
          </p:cNvGraphicFramePr>
          <p:nvPr>
            <p:extLst>
              <p:ext uri="{D42A27DB-BD31-4B8C-83A1-F6EECF244321}">
                <p14:modId xmlns:p14="http://schemas.microsoft.com/office/powerpoint/2010/main" val="395895961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6" name="Table 6">
            <a:extLst>
              <a:ext uri="{FF2B5EF4-FFF2-40B4-BE49-F238E27FC236}">
                <a16:creationId xmlns:a16="http://schemas.microsoft.com/office/drawing/2014/main" id="{0DA5BB72-B50C-4AE1-95E5-A0D19351710C}"/>
              </a:ext>
            </a:extLst>
          </p:cNvPr>
          <p:cNvGraphicFramePr>
            <a:graphicFrameLocks noGrp="1"/>
          </p:cNvGraphicFramePr>
          <p:nvPr>
            <p:extLst>
              <p:ext uri="{D42A27DB-BD31-4B8C-83A1-F6EECF244321}">
                <p14:modId xmlns:p14="http://schemas.microsoft.com/office/powerpoint/2010/main" val="875905162"/>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599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a:t>
            </a:fld>
            <a:endParaRPr lang="es-MX" dirty="0">
              <a:latin typeface="Segoe UI Semilight" panose="020B0402040204020203" pitchFamily="34" charset="0"/>
              <a:cs typeface="Segoe UI Semilight" panose="020B0402040204020203" pitchFamily="34" charset="0"/>
            </a:endParaRPr>
          </a:p>
        </p:txBody>
      </p:sp>
      <p:sp>
        <p:nvSpPr>
          <p:cNvPr id="11" name="TextBox 10"/>
          <p:cNvSpPr txBox="1"/>
          <p:nvPr/>
        </p:nvSpPr>
        <p:spPr>
          <a:xfrm>
            <a:off x="607830" y="915269"/>
            <a:ext cx="8612369" cy="584775"/>
          </a:xfrm>
          <a:prstGeom prst="rect">
            <a:avLst/>
          </a:prstGeom>
          <a:noFill/>
        </p:spPr>
        <p:txBody>
          <a:bodyPr wrap="square" rtlCol="0">
            <a:spAutoFit/>
          </a:bodyP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Introduction</a:t>
            </a:r>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sz="3200" dirty="0">
                <a:solidFill>
                  <a:srgbClr val="804B83"/>
                </a:solidFill>
                <a:latin typeface="Segoe UI" panose="020B0502040204020203" pitchFamily="34" charset="0"/>
                <a:cs typeface="Segoe UI" panose="020B0502040204020203" pitchFamily="34" charset="0"/>
              </a:rPr>
              <a:t>Uses of My DLP</a:t>
            </a:r>
          </a:p>
        </p:txBody>
      </p:sp>
      <p:sp>
        <p:nvSpPr>
          <p:cNvPr id="16" name="Rectángulo 7">
            <a:extLst>
              <a:ext uri="{FF2B5EF4-FFF2-40B4-BE49-F238E27FC236}">
                <a16:creationId xmlns:a16="http://schemas.microsoft.com/office/drawing/2014/main" id="{C98D1BB5-17BC-4647-BD54-2E4DFE33BC59}"/>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1">
            <a:extLst>
              <a:ext uri="{FF2B5EF4-FFF2-40B4-BE49-F238E27FC236}">
                <a16:creationId xmlns:a16="http://schemas.microsoft.com/office/drawing/2014/main" id="{85B04628-9340-4AEC-B6D4-4BB55ABE2C84}"/>
              </a:ext>
            </a:extLst>
          </p:cNvPr>
          <p:cNvSpPr txBox="1"/>
          <p:nvPr/>
        </p:nvSpPr>
        <p:spPr>
          <a:xfrm>
            <a:off x="8335043" y="157461"/>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1</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pic>
        <p:nvPicPr>
          <p:cNvPr id="18" name="Picture 2" descr="woman sitting on bed facing laptop">
            <a:extLst>
              <a:ext uri="{FF2B5EF4-FFF2-40B4-BE49-F238E27FC236}">
                <a16:creationId xmlns:a16="http://schemas.microsoft.com/office/drawing/2014/main" id="{2E041E2F-0B17-4F67-BE3B-D33BC61BEF62}"/>
              </a:ext>
            </a:extLst>
          </p:cNvPr>
          <p:cNvPicPr>
            <a:picLocks noChangeAspect="1" noChangeArrowheads="1"/>
          </p:cNvPicPr>
          <p:nvPr/>
        </p:nvPicPr>
        <p:blipFill rotWithShape="1">
          <a:blip r:embed="rId5" cstate="print">
            <a:alphaModFix amt="88000"/>
            <a:extLst>
              <a:ext uri="{28A0092B-C50C-407E-A947-70E740481C1C}">
                <a14:useLocalDpi xmlns:a14="http://schemas.microsoft.com/office/drawing/2010/main" val="0"/>
              </a:ext>
            </a:extLst>
          </a:blip>
          <a:srcRect l="7692" t="8597" r="13610"/>
          <a:stretch/>
        </p:blipFill>
        <p:spPr bwMode="auto">
          <a:xfrm>
            <a:off x="6386303" y="1800350"/>
            <a:ext cx="2790241" cy="431982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23">
            <a:extLst>
              <a:ext uri="{FF2B5EF4-FFF2-40B4-BE49-F238E27FC236}">
                <a16:creationId xmlns:a16="http://schemas.microsoft.com/office/drawing/2014/main" id="{F2F84C5F-F311-44EF-8908-A2D478F5B22D}"/>
              </a:ext>
            </a:extLst>
          </p:cNvPr>
          <p:cNvSpPr/>
          <p:nvPr/>
        </p:nvSpPr>
        <p:spPr>
          <a:xfrm>
            <a:off x="634371" y="1729903"/>
            <a:ext cx="5327157" cy="4493538"/>
          </a:xfrm>
          <a:prstGeom prst="rect">
            <a:avLst/>
          </a:prstGeom>
        </p:spPr>
        <p:txBody>
          <a:bodyPr wrap="square">
            <a:spAutoFit/>
          </a:bodyPr>
          <a:lstStyle/>
          <a:p>
            <a:pPr algn="just"/>
            <a:r>
              <a:rPr lang="en-US" sz="1300" dirty="0">
                <a:solidFill>
                  <a:schemeClr val="tx1">
                    <a:lumMod val="85000"/>
                    <a:lumOff val="15000"/>
                  </a:schemeClr>
                </a:solidFill>
                <a:latin typeface="Segoe UI Semibold" panose="020B0702040204020203" pitchFamily="34" charset="0"/>
                <a:cs typeface="Segoe UI Semibold" panose="020B0702040204020203" pitchFamily="34" charset="0"/>
              </a:rPr>
              <a:t>The portfolio allows you:</a:t>
            </a:r>
          </a:p>
          <a:p>
            <a:pPr algn="just"/>
            <a:endParaRPr lang="en-US" sz="13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record what you can do in languages, including your mother tongue;</a:t>
            </a: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understand what you need to learn so that you can join in all the classes and activities in your school;</a:t>
            </a: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record what you have learnt well and what you need to study more;</a:t>
            </a: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organize your work so that you can use it to remind yourself about what you have already learnt;</a:t>
            </a: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help you learn the English that you need for other school subjects;</a:t>
            </a: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tell your class teacher what you are able to do in English.</a:t>
            </a:r>
          </a:p>
          <a:p>
            <a:pPr algn="just"/>
            <a:endParaRPr lang="en-US" sz="13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just"/>
            <a:r>
              <a:rPr lang="es-ES" sz="1300" dirty="0">
                <a:solidFill>
                  <a:schemeClr val="tx1">
                    <a:lumMod val="85000"/>
                    <a:lumOff val="15000"/>
                  </a:schemeClr>
                </a:solidFill>
                <a:latin typeface="Segoe UI Semibold" panose="020B0702040204020203" pitchFamily="34" charset="0"/>
                <a:cs typeface="Segoe UI Semibold" panose="020B0702040204020203" pitchFamily="34" charset="0"/>
              </a:rPr>
              <a:t>El portafolio te permite:</a:t>
            </a:r>
          </a:p>
          <a:p>
            <a:pPr algn="just"/>
            <a:endParaRPr lang="es-ES" sz="13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just"/>
            <a:r>
              <a:rPr lang="es-ES" sz="1300" dirty="0">
                <a:solidFill>
                  <a:schemeClr val="tx1">
                    <a:lumMod val="85000"/>
                    <a:lumOff val="15000"/>
                  </a:schemeClr>
                </a:solidFill>
                <a:latin typeface="Segoe UI Semilight" panose="020B0402040204020203" pitchFamily="34" charset="0"/>
                <a:cs typeface="Segoe UI Semilight" panose="020B0402040204020203" pitchFamily="34" charset="0"/>
              </a:rPr>
              <a:t>grabar lo que puedes hacer en una lengua extranjera, incluida la materna; </a:t>
            </a:r>
          </a:p>
          <a:p>
            <a:pPr algn="just"/>
            <a:r>
              <a:rPr lang="es-ES" sz="1300" dirty="0">
                <a:solidFill>
                  <a:schemeClr val="tx1">
                    <a:lumMod val="85000"/>
                    <a:lumOff val="15000"/>
                  </a:schemeClr>
                </a:solidFill>
                <a:latin typeface="Segoe UI Semilight" panose="020B0402040204020203" pitchFamily="34" charset="0"/>
                <a:cs typeface="Segoe UI Semilight" panose="020B0402040204020203" pitchFamily="34" charset="0"/>
              </a:rPr>
              <a:t>entender lo que necesitas aprender para poder participar en todas las clases y actividades en su escuela; </a:t>
            </a:r>
          </a:p>
          <a:p>
            <a:pPr algn="just"/>
            <a:r>
              <a:rPr lang="es-ES" sz="1300" dirty="0">
                <a:solidFill>
                  <a:schemeClr val="tx1">
                    <a:lumMod val="85000"/>
                    <a:lumOff val="15000"/>
                  </a:schemeClr>
                </a:solidFill>
                <a:latin typeface="Segoe UI Semilight" panose="020B0402040204020203" pitchFamily="34" charset="0"/>
                <a:cs typeface="Segoe UI Semilight" panose="020B0402040204020203" pitchFamily="34" charset="0"/>
              </a:rPr>
              <a:t>grabar lo que has aprendido bien y lo que necesitas para estudiar más; organizar tu trabajo de modo que puedas usarlo para acordarte de lo que has aprendido; </a:t>
            </a:r>
          </a:p>
          <a:p>
            <a:pPr algn="just"/>
            <a:r>
              <a:rPr lang="es-ES" sz="1300" dirty="0">
                <a:solidFill>
                  <a:schemeClr val="tx1">
                    <a:lumMod val="85000"/>
                    <a:lumOff val="15000"/>
                  </a:schemeClr>
                </a:solidFill>
                <a:latin typeface="Segoe UI Semilight" panose="020B0402040204020203" pitchFamily="34" charset="0"/>
                <a:cs typeface="Segoe UI Semilight" panose="020B0402040204020203" pitchFamily="34" charset="0"/>
              </a:rPr>
              <a:t>ayudarte a aprender el inglés que necesitas para otras materias escolares y decirle a tu asesor lo que puedes hacer en inglés.</a:t>
            </a:r>
          </a:p>
        </p:txBody>
      </p:sp>
      <p:sp>
        <p:nvSpPr>
          <p:cNvPr id="20" name="Rectangle 11">
            <a:extLst>
              <a:ext uri="{FF2B5EF4-FFF2-40B4-BE49-F238E27FC236}">
                <a16:creationId xmlns:a16="http://schemas.microsoft.com/office/drawing/2014/main" id="{ADA0678D-C02D-43E5-BDA1-0B24E338078A}"/>
              </a:ext>
            </a:extLst>
          </p:cNvPr>
          <p:cNvSpPr/>
          <p:nvPr/>
        </p:nvSpPr>
        <p:spPr>
          <a:xfrm>
            <a:off x="646333" y="6303257"/>
            <a:ext cx="5446818" cy="357021"/>
          </a:xfrm>
          <a:prstGeom prst="rect">
            <a:avLst/>
          </a:prstGeom>
        </p:spPr>
        <p:txBody>
          <a:bodyPr wrap="square">
            <a:spAutoFit/>
          </a:bodyPr>
          <a:lstStyle/>
          <a:p>
            <a:r>
              <a:rPr lang="en-GB" sz="900" dirty="0">
                <a:solidFill>
                  <a:schemeClr val="tx1">
                    <a:lumMod val="75000"/>
                    <a:lumOff val="25000"/>
                  </a:schemeClr>
                </a:solidFill>
                <a:latin typeface="Segoe UI Semilight" panose="020B0402040204020203" pitchFamily="34" charset="0"/>
                <a:cs typeface="Segoe UI Semilight" panose="020B0402040204020203" pitchFamily="34" charset="0"/>
              </a:rPr>
              <a:t>Understanding the European Language Portfolio:</a:t>
            </a:r>
            <a:r>
              <a:rPr lang="en-GB" sz="800"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GB" sz="820" dirty="0">
                <a:solidFill>
                  <a:schemeClr val="tx1">
                    <a:lumMod val="75000"/>
                    <a:lumOff val="25000"/>
                  </a:schemeClr>
                </a:solidFill>
                <a:latin typeface="Segoe UI Semilight" panose="020B0402040204020203" pitchFamily="34" charset="0"/>
                <a:cs typeface="Segoe UI Semilight" panose="020B0402040204020203" pitchFamily="34" charset="0"/>
                <a:hlinkClick r:id="rId6"/>
              </a:rPr>
              <a:t>https://www.ecml.at/Thematicareas/EvaluationandAssessment/EuropeanLanguagePortfolio/tabid/4179/Default.aspx</a:t>
            </a:r>
            <a:r>
              <a:rPr lang="en-GB" sz="820" dirty="0">
                <a:solidFill>
                  <a:schemeClr val="tx1">
                    <a:lumMod val="75000"/>
                    <a:lumOff val="25000"/>
                  </a:schemeClr>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346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60</a:t>
            </a:fld>
            <a:endParaRPr lang="es-MX" dirty="0">
              <a:latin typeface="Segoe UI Semilight" panose="020B0402040204020203" pitchFamily="34" charset="0"/>
              <a:cs typeface="Segoe UI Semilight" panose="020B04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‘Like Water for Chocolate’</a:t>
            </a:r>
          </a:p>
        </p:txBody>
      </p:sp>
      <p:sp>
        <p:nvSpPr>
          <p:cNvPr id="13" name="Rectángulo 7">
            <a:extLst>
              <a:ext uri="{FF2B5EF4-FFF2-40B4-BE49-F238E27FC236}">
                <a16:creationId xmlns:a16="http://schemas.microsoft.com/office/drawing/2014/main" id="{863F57B1-EAB8-41F8-BB18-B86D2D0A9718}"/>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TextBox 10">
            <a:extLst>
              <a:ext uri="{FF2B5EF4-FFF2-40B4-BE49-F238E27FC236}">
                <a16:creationId xmlns:a16="http://schemas.microsoft.com/office/drawing/2014/main" id="{871F2954-185D-49B4-967D-90AF1FC40130}"/>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2" name="Table 6">
            <a:extLst>
              <a:ext uri="{FF2B5EF4-FFF2-40B4-BE49-F238E27FC236}">
                <a16:creationId xmlns:a16="http://schemas.microsoft.com/office/drawing/2014/main" id="{106B347A-734D-4A2F-A448-6F6C047DCCF5}"/>
              </a:ext>
            </a:extLst>
          </p:cNvPr>
          <p:cNvGraphicFramePr>
            <a:graphicFrameLocks noGrp="1"/>
          </p:cNvGraphicFramePr>
          <p:nvPr>
            <p:extLst>
              <p:ext uri="{D42A27DB-BD31-4B8C-83A1-F6EECF244321}">
                <p14:modId xmlns:p14="http://schemas.microsoft.com/office/powerpoint/2010/main" val="64765445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aphicFrame>
        <p:nvGraphicFramePr>
          <p:cNvPr id="17" name="Table 6">
            <a:extLst>
              <a:ext uri="{FF2B5EF4-FFF2-40B4-BE49-F238E27FC236}">
                <a16:creationId xmlns:a16="http://schemas.microsoft.com/office/drawing/2014/main" id="{77CC4931-203D-4375-ADBC-D450FA13D6C2}"/>
              </a:ext>
            </a:extLst>
          </p:cNvPr>
          <p:cNvGraphicFramePr>
            <a:graphicFrameLocks noGrp="1"/>
          </p:cNvGraphicFramePr>
          <p:nvPr>
            <p:extLst>
              <p:ext uri="{D42A27DB-BD31-4B8C-83A1-F6EECF244321}">
                <p14:modId xmlns:p14="http://schemas.microsoft.com/office/powerpoint/2010/main" val="3954141127"/>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8628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Chapter XIV: </a:t>
            </a:r>
            <a:r>
              <a:rPr lang="en-US" sz="3200" dirty="0">
                <a:solidFill>
                  <a:srgbClr val="347E7C"/>
                </a:solidFill>
                <a:latin typeface="Segoe UI" panose="020B0502040204020203" pitchFamily="34" charset="0"/>
                <a:cs typeface="Segoe UI" panose="020B0502040204020203" pitchFamily="34" charset="0"/>
              </a:rPr>
              <a:t>‘The Office’</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61</a:t>
            </a:fld>
            <a:endParaRPr lang="es-MX" dirty="0">
              <a:latin typeface="Segoe UI Semilight" panose="020B0402040204020203" pitchFamily="34" charset="0"/>
              <a:cs typeface="Segoe UI Semilight" panose="020B0402040204020203" pitchFamily="34" charset="0"/>
            </a:endParaRPr>
          </a:p>
        </p:txBody>
      </p:sp>
      <p:grpSp>
        <p:nvGrpSpPr>
          <p:cNvPr id="2" name="Grupo 1"/>
          <p:cNvGrpSpPr/>
          <p:nvPr/>
        </p:nvGrpSpPr>
        <p:grpSpPr>
          <a:xfrm>
            <a:off x="728849" y="1702219"/>
            <a:ext cx="8459395" cy="4457211"/>
            <a:chOff x="722517" y="1703161"/>
            <a:chExt cx="7971590" cy="4200188"/>
          </a:xfrm>
        </p:grpSpPr>
        <p:grpSp>
          <p:nvGrpSpPr>
            <p:cNvPr id="18" name="Group 13"/>
            <p:cNvGrpSpPr/>
            <p:nvPr/>
          </p:nvGrpSpPr>
          <p:grpSpPr>
            <a:xfrm>
              <a:off x="728775" y="1825544"/>
              <a:ext cx="1440195" cy="943017"/>
              <a:chOff x="976929" y="1815908"/>
              <a:chExt cx="1440195" cy="943017"/>
            </a:xfrm>
          </p:grpSpPr>
          <p:sp>
            <p:nvSpPr>
              <p:cNvPr id="19" name="Rectángulo 34"/>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20" name="Rectángulo 5"/>
              <p:cNvSpPr/>
              <p:nvPr/>
            </p:nvSpPr>
            <p:spPr>
              <a:xfrm>
                <a:off x="976929" y="2038925"/>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In this chapter, you’ll learn different aspects about the working life</a:t>
                </a:r>
              </a:p>
            </p:txBody>
          </p:sp>
        </p:grpSp>
        <p:sp>
          <p:nvSpPr>
            <p:cNvPr id="21" name="Rectángulo 72"/>
            <p:cNvSpPr/>
            <p:nvPr/>
          </p:nvSpPr>
          <p:spPr>
            <a:xfrm>
              <a:off x="2384322" y="1703161"/>
              <a:ext cx="456577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GB" sz="1000" dirty="0">
                  <a:solidFill>
                    <a:schemeClr val="tx1"/>
                  </a:solidFill>
                  <a:latin typeface="Segoe UI Semilight" panose="020B0402040204020203" pitchFamily="34" charset="0"/>
                  <a:cs typeface="Segoe UI Semilight" panose="020B0402040204020203" pitchFamily="34" charset="0"/>
                </a:rPr>
                <a:t>You just noticed you need to find a part-time job during your studies in Canada. Hanna will help you prepare for your job hunting experience and adventure into the working world in English. </a:t>
              </a:r>
            </a:p>
          </p:txBody>
        </p:sp>
        <p:grpSp>
          <p:nvGrpSpPr>
            <p:cNvPr id="23" name="Group 6"/>
            <p:cNvGrpSpPr/>
            <p:nvPr/>
          </p:nvGrpSpPr>
          <p:grpSpPr>
            <a:xfrm>
              <a:off x="725281" y="2878503"/>
              <a:ext cx="1440000" cy="930007"/>
              <a:chOff x="5088175" y="1682779"/>
              <a:chExt cx="1514701" cy="930007"/>
            </a:xfrm>
          </p:grpSpPr>
          <p:sp>
            <p:nvSpPr>
              <p:cNvPr id="24" name="Rectángulo 43"/>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26" name="Rectángulo 79"/>
              <p:cNvSpPr/>
              <p:nvPr/>
            </p:nvSpPr>
            <p:spPr>
              <a:xfrm>
                <a:off x="5090876" y="1892786"/>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Job hunting: Listen to a podcast about a specific.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She’s not just a pretty face: Listen to a song about different jobs.</a:t>
                </a:r>
              </a:p>
            </p:txBody>
          </p:sp>
        </p:grpSp>
        <p:grpSp>
          <p:nvGrpSpPr>
            <p:cNvPr id="27" name="Group 3"/>
            <p:cNvGrpSpPr/>
            <p:nvPr/>
          </p:nvGrpSpPr>
          <p:grpSpPr>
            <a:xfrm>
              <a:off x="725912" y="3928478"/>
              <a:ext cx="1432380" cy="938640"/>
              <a:chOff x="1188984" y="3002417"/>
              <a:chExt cx="1800345" cy="1601570"/>
            </a:xfrm>
          </p:grpSpPr>
          <p:sp>
            <p:nvSpPr>
              <p:cNvPr id="28" name="Rectángulo 44"/>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29" name="Rectángulo 86"/>
              <p:cNvSpPr/>
              <p:nvPr/>
            </p:nvSpPr>
            <p:spPr>
              <a:xfrm>
                <a:off x="1188984" y="3375476"/>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Read an article of people talking about their jobs.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Job search: Read advertisements to look for a job.</a:t>
                </a:r>
              </a:p>
            </p:txBody>
          </p:sp>
        </p:grpSp>
        <p:grpSp>
          <p:nvGrpSpPr>
            <p:cNvPr id="30" name="Group 11"/>
            <p:cNvGrpSpPr/>
            <p:nvPr/>
          </p:nvGrpSpPr>
          <p:grpSpPr>
            <a:xfrm>
              <a:off x="7254107" y="4967350"/>
              <a:ext cx="1440000" cy="935999"/>
              <a:chOff x="5070889" y="2991435"/>
              <a:chExt cx="1512000" cy="935999"/>
            </a:xfrm>
          </p:grpSpPr>
          <p:sp>
            <p:nvSpPr>
              <p:cNvPr id="31" name="Rectángulo 44"/>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32" name="Rectángulo 86"/>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Sounds with θ and ð</a:t>
                </a:r>
              </a:p>
            </p:txBody>
          </p:sp>
        </p:grpSp>
        <p:grpSp>
          <p:nvGrpSpPr>
            <p:cNvPr id="33" name="Group 7"/>
            <p:cNvGrpSpPr/>
            <p:nvPr/>
          </p:nvGrpSpPr>
          <p:grpSpPr>
            <a:xfrm>
              <a:off x="7250129" y="2874270"/>
              <a:ext cx="1440000" cy="906569"/>
              <a:chOff x="3069097" y="3269485"/>
              <a:chExt cx="1514868" cy="906569"/>
            </a:xfrm>
          </p:grpSpPr>
          <p:sp>
            <p:nvSpPr>
              <p:cNvPr id="34" name="Rectángulo 83"/>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35" name="Rectángulo 96"/>
              <p:cNvSpPr/>
              <p:nvPr/>
            </p:nvSpPr>
            <p:spPr>
              <a:xfrm>
                <a:off x="3071965"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Modal verbs: ‘can’ / ‘have to’</a:t>
                </a:r>
              </a:p>
            </p:txBody>
          </p:sp>
        </p:grpSp>
        <p:grpSp>
          <p:nvGrpSpPr>
            <p:cNvPr id="36" name="Group 8"/>
            <p:cNvGrpSpPr/>
            <p:nvPr/>
          </p:nvGrpSpPr>
          <p:grpSpPr>
            <a:xfrm>
              <a:off x="722517" y="4976632"/>
              <a:ext cx="1440000" cy="916394"/>
              <a:chOff x="4881942" y="4422037"/>
              <a:chExt cx="1515579" cy="916394"/>
            </a:xfrm>
          </p:grpSpPr>
          <p:sp>
            <p:nvSpPr>
              <p:cNvPr id="38" name="Rectángulo 5"/>
              <p:cNvSpPr/>
              <p:nvPr/>
            </p:nvSpPr>
            <p:spPr>
              <a:xfrm>
                <a:off x="4881942" y="4618431"/>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Write the obligations that a job requires. Fill out a job application form. Answer Hanna’s questions to express abilities using ‘can’/‘can’t’</a:t>
                </a:r>
              </a:p>
            </p:txBody>
          </p:sp>
          <p:sp>
            <p:nvSpPr>
              <p:cNvPr id="37" name="Rectángulo 34"/>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grpSp>
        <p:grpSp>
          <p:nvGrpSpPr>
            <p:cNvPr id="40" name="Group 9"/>
            <p:cNvGrpSpPr/>
            <p:nvPr/>
          </p:nvGrpSpPr>
          <p:grpSpPr>
            <a:xfrm>
              <a:off x="7252503" y="1830894"/>
              <a:ext cx="1440000" cy="928568"/>
              <a:chOff x="1218046" y="4910959"/>
              <a:chExt cx="1512594" cy="928568"/>
            </a:xfrm>
          </p:grpSpPr>
          <p:sp>
            <p:nvSpPr>
              <p:cNvPr id="41" name="Rectángulo 41"/>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latin typeface="Segoe UI Semibold" panose="020B0702040204020203" pitchFamily="34" charset="0"/>
                    <a:cs typeface="Segoe UI Semibold" panose="020B0702040204020203" pitchFamily="34" charset="0"/>
                  </a:rPr>
                  <a:t>Speaking</a:t>
                </a:r>
              </a:p>
            </p:txBody>
          </p:sp>
          <p:sp>
            <p:nvSpPr>
              <p:cNvPr id="42" name="Rectángulo 72"/>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Employee of the month: Answer questions of specific personal information in a job interview.</a:t>
                </a:r>
              </a:p>
            </p:txBody>
          </p:sp>
        </p:grpSp>
        <p:grpSp>
          <p:nvGrpSpPr>
            <p:cNvPr id="43" name="Group 10"/>
            <p:cNvGrpSpPr/>
            <p:nvPr/>
          </p:nvGrpSpPr>
          <p:grpSpPr>
            <a:xfrm>
              <a:off x="7251217" y="3910518"/>
              <a:ext cx="1440000" cy="935643"/>
              <a:chOff x="3052508" y="4927609"/>
              <a:chExt cx="1517547" cy="935643"/>
            </a:xfrm>
          </p:grpSpPr>
          <p:sp>
            <p:nvSpPr>
              <p:cNvPr id="44" name="Rectángulo 43"/>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45" name="Rectángulo 79"/>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Vocabulary of jobs and the office.</a:t>
                </a:r>
              </a:p>
            </p:txBody>
          </p:sp>
        </p:grpSp>
      </p:grpSp>
      <p:sp>
        <p:nvSpPr>
          <p:cNvPr id="50" name="Rectángulo 7">
            <a:extLst>
              <a:ext uri="{FF2B5EF4-FFF2-40B4-BE49-F238E27FC236}">
                <a16:creationId xmlns:a16="http://schemas.microsoft.com/office/drawing/2014/main" id="{8B62252F-27E1-4733-989C-96E30D2B0718}"/>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2" name="TextBox 10">
            <a:extLst>
              <a:ext uri="{FF2B5EF4-FFF2-40B4-BE49-F238E27FC236}">
                <a16:creationId xmlns:a16="http://schemas.microsoft.com/office/drawing/2014/main" id="{581E5255-4D86-41CB-9843-4F8C9A7E7CC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63" name="Grupo 62">
            <a:extLst>
              <a:ext uri="{FF2B5EF4-FFF2-40B4-BE49-F238E27FC236}">
                <a16:creationId xmlns:a16="http://schemas.microsoft.com/office/drawing/2014/main" id="{B98D79B0-FD01-498B-8589-F4916B73AB53}"/>
              </a:ext>
            </a:extLst>
          </p:cNvPr>
          <p:cNvGrpSpPr/>
          <p:nvPr/>
        </p:nvGrpSpPr>
        <p:grpSpPr>
          <a:xfrm>
            <a:off x="2594060" y="2418831"/>
            <a:ext cx="4758416" cy="3689526"/>
            <a:chOff x="5805008" y="230764"/>
            <a:chExt cx="4758416" cy="3689526"/>
          </a:xfrm>
        </p:grpSpPr>
        <p:pic>
          <p:nvPicPr>
            <p:cNvPr id="64" name="Picture 2" descr="Imagen relacionada">
              <a:extLst>
                <a:ext uri="{FF2B5EF4-FFF2-40B4-BE49-F238E27FC236}">
                  <a16:creationId xmlns:a16="http://schemas.microsoft.com/office/drawing/2014/main" id="{F1EFCBB4-70F0-4401-817B-FAF5AFDC8A6E}"/>
                </a:ext>
              </a:extLst>
            </p:cNvPr>
            <p:cNvPicPr>
              <a:picLocks noChangeAspect="1" noChangeArrowheads="1"/>
            </p:cNvPicPr>
            <p:nvPr/>
          </p:nvPicPr>
          <p:blipFill rotWithShape="1">
            <a:blip r:embed="rId6">
              <a:alphaModFix amt="90000"/>
              <a:extLst>
                <a:ext uri="{BEBA8EAE-BF5A-486C-A8C5-ECC9F3942E4B}">
                  <a14:imgProps xmlns:a14="http://schemas.microsoft.com/office/drawing/2010/main">
                    <a14:imgLayer r:embed="rId7">
                      <a14:imgEffect>
                        <a14:colorTemperature colorTemp="5900"/>
                      </a14:imgEffect>
                      <a14:imgEffect>
                        <a14:saturation sat="90000"/>
                      </a14:imgEffect>
                    </a14:imgLayer>
                  </a14:imgProps>
                </a:ext>
                <a:ext uri="{28A0092B-C50C-407E-A947-70E740481C1C}">
                  <a14:useLocalDpi xmlns:a14="http://schemas.microsoft.com/office/drawing/2010/main" val="0"/>
                </a:ext>
              </a:extLst>
            </a:blip>
            <a:srcRect t="22463"/>
            <a:stretch/>
          </p:blipFill>
          <p:spPr bwMode="auto">
            <a:xfrm>
              <a:off x="5805008" y="230764"/>
              <a:ext cx="4758416" cy="3689526"/>
            </a:xfrm>
            <a:prstGeom prst="rect">
              <a:avLst/>
            </a:prstGeom>
            <a:noFill/>
            <a:extLst>
              <a:ext uri="{909E8E84-426E-40DD-AFC4-6F175D3DCCD1}">
                <a14:hiddenFill xmlns:a14="http://schemas.microsoft.com/office/drawing/2010/main">
                  <a:solidFill>
                    <a:srgbClr val="FFFFFF"/>
                  </a:solidFill>
                </a14:hiddenFill>
              </a:ext>
            </a:extLst>
          </p:spPr>
        </p:pic>
        <p:sp>
          <p:nvSpPr>
            <p:cNvPr id="65" name="Rectángulo 64">
              <a:extLst>
                <a:ext uri="{FF2B5EF4-FFF2-40B4-BE49-F238E27FC236}">
                  <a16:creationId xmlns:a16="http://schemas.microsoft.com/office/drawing/2014/main" id="{544BD549-BE86-437E-9667-F73E80FE4539}"/>
                </a:ext>
              </a:extLst>
            </p:cNvPr>
            <p:cNvSpPr/>
            <p:nvPr/>
          </p:nvSpPr>
          <p:spPr>
            <a:xfrm>
              <a:off x="7967686" y="234687"/>
              <a:ext cx="1111984" cy="158247"/>
            </a:xfrm>
            <a:prstGeom prst="rect">
              <a:avLst/>
            </a:prstGeom>
            <a:solidFill>
              <a:srgbClr val="F2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6" name="Rectángulo 65">
              <a:extLst>
                <a:ext uri="{FF2B5EF4-FFF2-40B4-BE49-F238E27FC236}">
                  <a16:creationId xmlns:a16="http://schemas.microsoft.com/office/drawing/2014/main" id="{ECA6CF92-1908-40AE-90FD-8563688A5084}"/>
                </a:ext>
              </a:extLst>
            </p:cNvPr>
            <p:cNvSpPr/>
            <p:nvPr/>
          </p:nvSpPr>
          <p:spPr>
            <a:xfrm>
              <a:off x="6971342" y="795511"/>
              <a:ext cx="137084" cy="118453"/>
            </a:xfrm>
            <a:prstGeom prst="rect">
              <a:avLst/>
            </a:prstGeom>
            <a:solidFill>
              <a:srgbClr val="EFC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7" name="Rectángulo 66">
              <a:extLst>
                <a:ext uri="{FF2B5EF4-FFF2-40B4-BE49-F238E27FC236}">
                  <a16:creationId xmlns:a16="http://schemas.microsoft.com/office/drawing/2014/main" id="{BF09C0BF-E805-432D-BA44-05B1FC830420}"/>
                </a:ext>
              </a:extLst>
            </p:cNvPr>
            <p:cNvSpPr/>
            <p:nvPr/>
          </p:nvSpPr>
          <p:spPr>
            <a:xfrm>
              <a:off x="6902800" y="736284"/>
              <a:ext cx="137084" cy="118453"/>
            </a:xfrm>
            <a:prstGeom prst="rect">
              <a:avLst/>
            </a:prstGeom>
            <a:solidFill>
              <a:srgbClr val="EFC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8" name="Rectángulo 67">
              <a:extLst>
                <a:ext uri="{FF2B5EF4-FFF2-40B4-BE49-F238E27FC236}">
                  <a16:creationId xmlns:a16="http://schemas.microsoft.com/office/drawing/2014/main" id="{1FF27261-542A-41FB-82EF-FAF8C804E4A7}"/>
                </a:ext>
              </a:extLst>
            </p:cNvPr>
            <p:cNvSpPr/>
            <p:nvPr/>
          </p:nvSpPr>
          <p:spPr>
            <a:xfrm rot="20679864">
              <a:off x="6913037" y="666190"/>
              <a:ext cx="101730" cy="118453"/>
            </a:xfrm>
            <a:prstGeom prst="rect">
              <a:avLst/>
            </a:prstGeom>
            <a:solidFill>
              <a:srgbClr val="EFC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69" name="Rectángulo 68">
              <a:extLst>
                <a:ext uri="{FF2B5EF4-FFF2-40B4-BE49-F238E27FC236}">
                  <a16:creationId xmlns:a16="http://schemas.microsoft.com/office/drawing/2014/main" id="{EB838508-4F32-435A-8DA4-8007E3257DA6}"/>
                </a:ext>
              </a:extLst>
            </p:cNvPr>
            <p:cNvSpPr/>
            <p:nvPr/>
          </p:nvSpPr>
          <p:spPr>
            <a:xfrm rot="2449423">
              <a:off x="7009918" y="736283"/>
              <a:ext cx="117655" cy="118453"/>
            </a:xfrm>
            <a:prstGeom prst="rect">
              <a:avLst/>
            </a:prstGeom>
            <a:solidFill>
              <a:srgbClr val="EFC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0" name="Rectángulo 69">
              <a:extLst>
                <a:ext uri="{FF2B5EF4-FFF2-40B4-BE49-F238E27FC236}">
                  <a16:creationId xmlns:a16="http://schemas.microsoft.com/office/drawing/2014/main" id="{FF0EF478-135D-422C-AE51-2BAAA2BBCC85}"/>
                </a:ext>
              </a:extLst>
            </p:cNvPr>
            <p:cNvSpPr/>
            <p:nvPr/>
          </p:nvSpPr>
          <p:spPr>
            <a:xfrm rot="2449423">
              <a:off x="7061715" y="644062"/>
              <a:ext cx="117655" cy="88585"/>
            </a:xfrm>
            <a:prstGeom prst="rect">
              <a:avLst/>
            </a:prstGeom>
            <a:solidFill>
              <a:srgbClr val="7E5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1" name="Rectángulo 70">
              <a:extLst>
                <a:ext uri="{FF2B5EF4-FFF2-40B4-BE49-F238E27FC236}">
                  <a16:creationId xmlns:a16="http://schemas.microsoft.com/office/drawing/2014/main" id="{29C08B15-63BE-4209-A601-4484ACD78EFC}"/>
                </a:ext>
              </a:extLst>
            </p:cNvPr>
            <p:cNvSpPr/>
            <p:nvPr/>
          </p:nvSpPr>
          <p:spPr>
            <a:xfrm>
              <a:off x="9940498" y="2186414"/>
              <a:ext cx="120946" cy="104508"/>
            </a:xfrm>
            <a:prstGeom prst="rect">
              <a:avLst/>
            </a:prstGeom>
            <a:solidFill>
              <a:srgbClr val="F5B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2" name="Rectángulo 71">
              <a:extLst>
                <a:ext uri="{FF2B5EF4-FFF2-40B4-BE49-F238E27FC236}">
                  <a16:creationId xmlns:a16="http://schemas.microsoft.com/office/drawing/2014/main" id="{A10F639B-EA9D-4E9E-BD2A-F4D56C5CF13C}"/>
                </a:ext>
              </a:extLst>
            </p:cNvPr>
            <p:cNvSpPr/>
            <p:nvPr/>
          </p:nvSpPr>
          <p:spPr>
            <a:xfrm>
              <a:off x="9940498" y="2110167"/>
              <a:ext cx="120946" cy="104508"/>
            </a:xfrm>
            <a:prstGeom prst="rect">
              <a:avLst/>
            </a:prstGeom>
            <a:solidFill>
              <a:srgbClr val="F5B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3" name="Rectángulo 72">
              <a:extLst>
                <a:ext uri="{FF2B5EF4-FFF2-40B4-BE49-F238E27FC236}">
                  <a16:creationId xmlns:a16="http://schemas.microsoft.com/office/drawing/2014/main" id="{17BB52CE-E35A-43A4-B412-A897C3846745}"/>
                </a:ext>
              </a:extLst>
            </p:cNvPr>
            <p:cNvSpPr/>
            <p:nvPr/>
          </p:nvSpPr>
          <p:spPr>
            <a:xfrm rot="20334016">
              <a:off x="9912167" y="2118560"/>
              <a:ext cx="120946" cy="104508"/>
            </a:xfrm>
            <a:prstGeom prst="rect">
              <a:avLst/>
            </a:prstGeom>
            <a:solidFill>
              <a:srgbClr val="F5B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4" name="Rectángulo 73">
              <a:extLst>
                <a:ext uri="{FF2B5EF4-FFF2-40B4-BE49-F238E27FC236}">
                  <a16:creationId xmlns:a16="http://schemas.microsoft.com/office/drawing/2014/main" id="{358472C8-A332-4865-9120-3E1C03B0B40F}"/>
                </a:ext>
              </a:extLst>
            </p:cNvPr>
            <p:cNvSpPr/>
            <p:nvPr/>
          </p:nvSpPr>
          <p:spPr>
            <a:xfrm rot="20334016">
              <a:off x="9968828" y="2269475"/>
              <a:ext cx="120946" cy="104508"/>
            </a:xfrm>
            <a:prstGeom prst="rect">
              <a:avLst/>
            </a:prstGeom>
            <a:solidFill>
              <a:srgbClr val="F5B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166616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62</a:t>
            </a:fld>
            <a:endParaRPr lang="es-MX" dirty="0">
              <a:latin typeface="Segoe UI Semilight" panose="020B0402040204020203" pitchFamily="34" charset="0"/>
              <a:cs typeface="Segoe UI Semilight" panose="020B0402040204020203" pitchFamily="34" charset="0"/>
            </a:endParaRPr>
          </a:p>
        </p:txBody>
      </p:sp>
      <p:sp>
        <p:nvSpPr>
          <p:cNvPr id="14"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‘The Office’</a:t>
            </a:r>
          </a:p>
        </p:txBody>
      </p:sp>
      <p:sp>
        <p:nvSpPr>
          <p:cNvPr id="16" name="Rectángulo 7">
            <a:extLst>
              <a:ext uri="{FF2B5EF4-FFF2-40B4-BE49-F238E27FC236}">
                <a16:creationId xmlns:a16="http://schemas.microsoft.com/office/drawing/2014/main" id="{666A379D-FFC8-4BCD-92E6-A9488D6AACC7}"/>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0">
            <a:extLst>
              <a:ext uri="{FF2B5EF4-FFF2-40B4-BE49-F238E27FC236}">
                <a16:creationId xmlns:a16="http://schemas.microsoft.com/office/drawing/2014/main" id="{B6632E98-C586-4F3B-BA62-B7417D3EF8F6}"/>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3" name="Table 6">
            <a:extLst>
              <a:ext uri="{FF2B5EF4-FFF2-40B4-BE49-F238E27FC236}">
                <a16:creationId xmlns:a16="http://schemas.microsoft.com/office/drawing/2014/main" id="{9D51C9BE-A53D-40E1-AD1B-7B148D8C5A1E}"/>
              </a:ext>
            </a:extLst>
          </p:cNvPr>
          <p:cNvGraphicFramePr>
            <a:graphicFrameLocks noGrp="1"/>
          </p:cNvGraphicFramePr>
          <p:nvPr>
            <p:extLst>
              <p:ext uri="{D42A27DB-BD31-4B8C-83A1-F6EECF244321}">
                <p14:modId xmlns:p14="http://schemas.microsoft.com/office/powerpoint/2010/main" val="395895961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5" name="Table 6">
            <a:extLst>
              <a:ext uri="{FF2B5EF4-FFF2-40B4-BE49-F238E27FC236}">
                <a16:creationId xmlns:a16="http://schemas.microsoft.com/office/drawing/2014/main" id="{0C2F3C88-C115-4551-AF00-35F576CFBD95}"/>
              </a:ext>
            </a:extLst>
          </p:cNvPr>
          <p:cNvGraphicFramePr>
            <a:graphicFrameLocks noGrp="1"/>
          </p:cNvGraphicFramePr>
          <p:nvPr>
            <p:extLst>
              <p:ext uri="{D42A27DB-BD31-4B8C-83A1-F6EECF244321}">
                <p14:modId xmlns:p14="http://schemas.microsoft.com/office/powerpoint/2010/main" val="875905162"/>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4941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63</a:t>
            </a:fld>
            <a:endParaRPr lang="es-MX" dirty="0">
              <a:latin typeface="Segoe UI Semilight" panose="020B0402040204020203" pitchFamily="34" charset="0"/>
              <a:cs typeface="Segoe UI Semilight" panose="020B0402040204020203" pitchFamily="34" charset="0"/>
            </a:endParaRPr>
          </a:p>
        </p:txBody>
      </p:sp>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‘The Office’</a:t>
            </a:r>
          </a:p>
        </p:txBody>
      </p:sp>
      <p:sp>
        <p:nvSpPr>
          <p:cNvPr id="14" name="Rectángulo 7">
            <a:extLst>
              <a:ext uri="{FF2B5EF4-FFF2-40B4-BE49-F238E27FC236}">
                <a16:creationId xmlns:a16="http://schemas.microsoft.com/office/drawing/2014/main" id="{505DAC93-D870-4A50-9C12-1CB1EE034A62}"/>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2C27F8DF-5F4D-4E12-8C4A-C9C289324D97}"/>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2" name="Table 6">
            <a:extLst>
              <a:ext uri="{FF2B5EF4-FFF2-40B4-BE49-F238E27FC236}">
                <a16:creationId xmlns:a16="http://schemas.microsoft.com/office/drawing/2014/main" id="{445E746F-D1EA-45A5-A4F8-C65376F3FAD0}"/>
              </a:ext>
            </a:extLst>
          </p:cNvPr>
          <p:cNvGraphicFramePr>
            <a:graphicFrameLocks noGrp="1"/>
          </p:cNvGraphicFramePr>
          <p:nvPr>
            <p:extLst>
              <p:ext uri="{D42A27DB-BD31-4B8C-83A1-F6EECF244321}">
                <p14:modId xmlns:p14="http://schemas.microsoft.com/office/powerpoint/2010/main" val="64765445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aphicFrame>
        <p:nvGraphicFramePr>
          <p:cNvPr id="16" name="Table 6">
            <a:extLst>
              <a:ext uri="{FF2B5EF4-FFF2-40B4-BE49-F238E27FC236}">
                <a16:creationId xmlns:a16="http://schemas.microsoft.com/office/drawing/2014/main" id="{C3837596-331C-47A6-BCDC-E6FB8E48155D}"/>
              </a:ext>
            </a:extLst>
          </p:cNvPr>
          <p:cNvGraphicFramePr>
            <a:graphicFrameLocks noGrp="1"/>
          </p:cNvGraphicFramePr>
          <p:nvPr>
            <p:extLst>
              <p:ext uri="{D42A27DB-BD31-4B8C-83A1-F6EECF244321}">
                <p14:modId xmlns:p14="http://schemas.microsoft.com/office/powerpoint/2010/main" val="3954141127"/>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2362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Chapter XV: </a:t>
            </a:r>
            <a:r>
              <a:rPr lang="en-US" sz="3200" dirty="0">
                <a:solidFill>
                  <a:srgbClr val="347E7C"/>
                </a:solidFill>
                <a:latin typeface="Segoe UI" panose="020B0502040204020203" pitchFamily="34" charset="0"/>
                <a:cs typeface="Segoe UI" panose="020B0502040204020203" pitchFamily="34" charset="0"/>
              </a:rPr>
              <a:t>‘The Spectacular Now’</a:t>
            </a:r>
            <a:endParaRPr lang="en-US" sz="3200" dirty="0">
              <a:solidFill>
                <a:srgbClr val="871B54"/>
              </a:solidFill>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64</a:t>
            </a:fld>
            <a:endParaRPr lang="es-MX" dirty="0">
              <a:latin typeface="Segoe UI Semilight" panose="020B0402040204020203" pitchFamily="34" charset="0"/>
              <a:cs typeface="Segoe UI Semilight" panose="020B0402040204020203" pitchFamily="34" charset="0"/>
            </a:endParaRPr>
          </a:p>
        </p:txBody>
      </p:sp>
      <p:grpSp>
        <p:nvGrpSpPr>
          <p:cNvPr id="2" name="Grupo 1"/>
          <p:cNvGrpSpPr/>
          <p:nvPr/>
        </p:nvGrpSpPr>
        <p:grpSpPr>
          <a:xfrm>
            <a:off x="728849" y="1692341"/>
            <a:ext cx="8459396" cy="4460514"/>
            <a:chOff x="963257" y="1673089"/>
            <a:chExt cx="7971590" cy="4203302"/>
          </a:xfrm>
        </p:grpSpPr>
        <p:grpSp>
          <p:nvGrpSpPr>
            <p:cNvPr id="18" name="Group 13"/>
            <p:cNvGrpSpPr/>
            <p:nvPr/>
          </p:nvGrpSpPr>
          <p:grpSpPr>
            <a:xfrm>
              <a:off x="969515" y="1797862"/>
              <a:ext cx="1440195" cy="955878"/>
              <a:chOff x="976929" y="1815908"/>
              <a:chExt cx="1440195" cy="955878"/>
            </a:xfrm>
          </p:grpSpPr>
          <p:sp>
            <p:nvSpPr>
              <p:cNvPr id="19" name="Rectángulo 34"/>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20" name="Rectángulo 5"/>
              <p:cNvSpPr/>
              <p:nvPr/>
            </p:nvSpPr>
            <p:spPr>
              <a:xfrm>
                <a:off x="976929" y="2051786"/>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In this chapter, you’ll learn about indoor and outdoor activities, how to talk about actions happening at the moment of speaking and giving advice. </a:t>
                </a:r>
              </a:p>
            </p:txBody>
          </p:sp>
        </p:grpSp>
        <p:sp>
          <p:nvSpPr>
            <p:cNvPr id="21" name="Rectángulo 72"/>
            <p:cNvSpPr/>
            <p:nvPr/>
          </p:nvSpPr>
          <p:spPr>
            <a:xfrm>
              <a:off x="2636866" y="1673089"/>
              <a:ext cx="456577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US" sz="1000" dirty="0">
                  <a:solidFill>
                    <a:schemeClr val="tx1"/>
                  </a:solidFill>
                  <a:latin typeface="Segoe UI Semilight" panose="020B0402040204020203" pitchFamily="34" charset="0"/>
                  <a:cs typeface="Segoe UI Semilight" panose="020B0402040204020203" pitchFamily="34" charset="0"/>
                </a:rPr>
                <a:t>Johnny Vancity is visiting your home country. He wants some recommendations about what indoor and outdoor activities he can do there. You’ll make presentation on the topic and search for the information required. </a:t>
              </a:r>
            </a:p>
          </p:txBody>
        </p:sp>
        <p:grpSp>
          <p:nvGrpSpPr>
            <p:cNvPr id="23" name="Group 6"/>
            <p:cNvGrpSpPr/>
            <p:nvPr/>
          </p:nvGrpSpPr>
          <p:grpSpPr>
            <a:xfrm>
              <a:off x="966021" y="2850821"/>
              <a:ext cx="1440000" cy="930007"/>
              <a:chOff x="5088175" y="1682779"/>
              <a:chExt cx="1514701" cy="930007"/>
            </a:xfrm>
          </p:grpSpPr>
          <p:sp>
            <p:nvSpPr>
              <p:cNvPr id="24" name="Rectángulo 43"/>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26" name="Rectángulo 79"/>
              <p:cNvSpPr/>
              <p:nvPr/>
            </p:nvSpPr>
            <p:spPr>
              <a:xfrm>
                <a:off x="5090876" y="1892786"/>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Listen to people discussing about the weather.</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Listen to people to talk about indoor/outdoor activities they do.</a:t>
                </a:r>
              </a:p>
            </p:txBody>
          </p:sp>
        </p:grpSp>
        <p:grpSp>
          <p:nvGrpSpPr>
            <p:cNvPr id="27" name="Group 3"/>
            <p:cNvGrpSpPr/>
            <p:nvPr/>
          </p:nvGrpSpPr>
          <p:grpSpPr>
            <a:xfrm>
              <a:off x="966652" y="3900797"/>
              <a:ext cx="1432380" cy="938640"/>
              <a:chOff x="1188984" y="3002417"/>
              <a:chExt cx="1800345" cy="1601569"/>
            </a:xfrm>
          </p:grpSpPr>
          <p:sp>
            <p:nvSpPr>
              <p:cNvPr id="28" name="Rectángulo 44"/>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29" name="Rectángulo 86"/>
              <p:cNvSpPr/>
              <p:nvPr/>
            </p:nvSpPr>
            <p:spPr>
              <a:xfrm>
                <a:off x="1188984" y="3375475"/>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Read an article about a Paralympic athlete.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Read an article about sports for different lifestyles. </a:t>
                </a:r>
              </a:p>
            </p:txBody>
          </p:sp>
        </p:grpSp>
        <p:grpSp>
          <p:nvGrpSpPr>
            <p:cNvPr id="30" name="Group 11"/>
            <p:cNvGrpSpPr/>
            <p:nvPr/>
          </p:nvGrpSpPr>
          <p:grpSpPr>
            <a:xfrm>
              <a:off x="7494847" y="4939668"/>
              <a:ext cx="1440000" cy="935999"/>
              <a:chOff x="5070889" y="2991435"/>
              <a:chExt cx="1512000" cy="935999"/>
            </a:xfrm>
          </p:grpSpPr>
          <p:sp>
            <p:nvSpPr>
              <p:cNvPr id="31" name="Rectángulo 44"/>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32" name="Rectángulo 86"/>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Sounds with /sh/ and /ch/ sounds</a:t>
                </a:r>
              </a:p>
            </p:txBody>
          </p:sp>
        </p:grpSp>
        <p:grpSp>
          <p:nvGrpSpPr>
            <p:cNvPr id="33" name="Group 7"/>
            <p:cNvGrpSpPr/>
            <p:nvPr/>
          </p:nvGrpSpPr>
          <p:grpSpPr>
            <a:xfrm>
              <a:off x="7490869" y="2846588"/>
              <a:ext cx="1440000" cy="906569"/>
              <a:chOff x="3069097" y="3269485"/>
              <a:chExt cx="1514868" cy="906569"/>
            </a:xfrm>
          </p:grpSpPr>
          <p:sp>
            <p:nvSpPr>
              <p:cNvPr id="34" name="Rectángulo 83"/>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35" name="Rectángulo 96"/>
              <p:cNvSpPr/>
              <p:nvPr/>
            </p:nvSpPr>
            <p:spPr>
              <a:xfrm>
                <a:off x="3071965"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Use of Present Continuous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Use of Present Simple vs Present Continuous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Imperatives to give advice</a:t>
                </a:r>
              </a:p>
            </p:txBody>
          </p:sp>
        </p:grpSp>
        <p:grpSp>
          <p:nvGrpSpPr>
            <p:cNvPr id="36" name="Group 8"/>
            <p:cNvGrpSpPr/>
            <p:nvPr/>
          </p:nvGrpSpPr>
          <p:grpSpPr>
            <a:xfrm>
              <a:off x="963257" y="4948950"/>
              <a:ext cx="1440000" cy="927441"/>
              <a:chOff x="4881942" y="4422037"/>
              <a:chExt cx="1515579" cy="927441"/>
            </a:xfrm>
          </p:grpSpPr>
          <p:sp>
            <p:nvSpPr>
              <p:cNvPr id="37" name="Rectángulo 34"/>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38" name="Rectángulo 5"/>
              <p:cNvSpPr/>
              <p:nvPr/>
            </p:nvSpPr>
            <p:spPr>
              <a:xfrm>
                <a:off x="4881942" y="4629478"/>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What’s happening?: write riddles of actions that people are doing. </a:t>
                </a:r>
              </a:p>
            </p:txBody>
          </p:sp>
        </p:grpSp>
        <p:grpSp>
          <p:nvGrpSpPr>
            <p:cNvPr id="40" name="Group 9"/>
            <p:cNvGrpSpPr/>
            <p:nvPr/>
          </p:nvGrpSpPr>
          <p:grpSpPr>
            <a:xfrm>
              <a:off x="7493243" y="1803212"/>
              <a:ext cx="1440000" cy="928568"/>
              <a:chOff x="1218046" y="4910959"/>
              <a:chExt cx="1512594" cy="928568"/>
            </a:xfrm>
          </p:grpSpPr>
          <p:sp>
            <p:nvSpPr>
              <p:cNvPr id="41" name="Rectángulo 41"/>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latin typeface="Segoe UI Semibold" panose="020B0702040204020203" pitchFamily="34" charset="0"/>
                    <a:cs typeface="Segoe UI Semibold" panose="020B0702040204020203" pitchFamily="34" charset="0"/>
                  </a:rPr>
                  <a:t>Speaking</a:t>
                </a:r>
              </a:p>
            </p:txBody>
          </p:sp>
          <p:sp>
            <p:nvSpPr>
              <p:cNvPr id="42" name="Rectángulo 72"/>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My favorite weather to never say never: discuss about indoor/outdoor activities and the weather. </a:t>
                </a:r>
              </a:p>
            </p:txBody>
          </p:sp>
        </p:grpSp>
        <p:grpSp>
          <p:nvGrpSpPr>
            <p:cNvPr id="43" name="Group 10"/>
            <p:cNvGrpSpPr/>
            <p:nvPr/>
          </p:nvGrpSpPr>
          <p:grpSpPr>
            <a:xfrm>
              <a:off x="7491957" y="3882836"/>
              <a:ext cx="1440000" cy="935643"/>
              <a:chOff x="3052508" y="4927609"/>
              <a:chExt cx="1517547" cy="935643"/>
            </a:xfrm>
          </p:grpSpPr>
          <p:sp>
            <p:nvSpPr>
              <p:cNvPr id="44" name="Rectángulo 43"/>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45" name="Rectángulo 79"/>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Seasons &amp; Weather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Sports and exercise (Olympic sports and Sporting events)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Verbs of movement</a:t>
                </a:r>
              </a:p>
            </p:txBody>
          </p:sp>
        </p:grpSp>
      </p:grpSp>
      <p:sp>
        <p:nvSpPr>
          <p:cNvPr id="48" name="Rectángulo 7">
            <a:extLst>
              <a:ext uri="{FF2B5EF4-FFF2-40B4-BE49-F238E27FC236}">
                <a16:creationId xmlns:a16="http://schemas.microsoft.com/office/drawing/2014/main" id="{A7B01318-7A62-44FD-A438-B18F8A736FE1}"/>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0" name="TextBox 10">
            <a:extLst>
              <a:ext uri="{FF2B5EF4-FFF2-40B4-BE49-F238E27FC236}">
                <a16:creationId xmlns:a16="http://schemas.microsoft.com/office/drawing/2014/main" id="{27DB982C-7266-4C2D-8478-0DDB8E4EC51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80" name="Grupo 79">
            <a:extLst>
              <a:ext uri="{FF2B5EF4-FFF2-40B4-BE49-F238E27FC236}">
                <a16:creationId xmlns:a16="http://schemas.microsoft.com/office/drawing/2014/main" id="{BB113E88-065C-4336-81A3-2C940C4084C4}"/>
              </a:ext>
            </a:extLst>
          </p:cNvPr>
          <p:cNvGrpSpPr/>
          <p:nvPr/>
        </p:nvGrpSpPr>
        <p:grpSpPr>
          <a:xfrm>
            <a:off x="2482581" y="2396964"/>
            <a:ext cx="4867453" cy="3913714"/>
            <a:chOff x="611299" y="4870535"/>
            <a:chExt cx="4846496" cy="3896863"/>
          </a:xfrm>
        </p:grpSpPr>
        <p:pic>
          <p:nvPicPr>
            <p:cNvPr id="81" name="Picture 4" descr="Resultado de imagen para City vector illustration">
              <a:extLst>
                <a:ext uri="{FF2B5EF4-FFF2-40B4-BE49-F238E27FC236}">
                  <a16:creationId xmlns:a16="http://schemas.microsoft.com/office/drawing/2014/main" id="{DECFCA2B-1876-4BFF-85F9-EB9ED035E56D}"/>
                </a:ext>
              </a:extLst>
            </p:cNvPr>
            <p:cNvPicPr>
              <a:picLocks noChangeAspect="1" noChangeArrowheads="1"/>
            </p:cNvPicPr>
            <p:nvPr/>
          </p:nvPicPr>
          <p:blipFill rotWithShape="1">
            <a:blip r:embed="rId6">
              <a:alphaModFix amt="99000"/>
              <a:extLst>
                <a:ext uri="{BEBA8EAE-BF5A-486C-A8C5-ECC9F3942E4B}">
                  <a14:imgProps xmlns:a14="http://schemas.microsoft.com/office/drawing/2010/main">
                    <a14:imgLayer r:embed="rId7">
                      <a14:imgEffect>
                        <a14:saturation sat="90000"/>
                      </a14:imgEffect>
                      <a14:imgEffect>
                        <a14:brightnessContrast bright="5000" contrast="-5000"/>
                      </a14:imgEffect>
                    </a14:imgLayer>
                  </a14:imgProps>
                </a:ext>
                <a:ext uri="{28A0092B-C50C-407E-A947-70E740481C1C}">
                  <a14:useLocalDpi xmlns:a14="http://schemas.microsoft.com/office/drawing/2010/main" val="0"/>
                </a:ext>
              </a:extLst>
            </a:blip>
            <a:srcRect r="3569"/>
            <a:stretch/>
          </p:blipFill>
          <p:spPr bwMode="auto">
            <a:xfrm>
              <a:off x="719060" y="4870535"/>
              <a:ext cx="4738735" cy="3689525"/>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upo 81">
              <a:extLst>
                <a:ext uri="{FF2B5EF4-FFF2-40B4-BE49-F238E27FC236}">
                  <a16:creationId xmlns:a16="http://schemas.microsoft.com/office/drawing/2014/main" id="{A3900FE9-30E2-49A8-8101-63D123A17B55}"/>
                </a:ext>
              </a:extLst>
            </p:cNvPr>
            <p:cNvGrpSpPr/>
            <p:nvPr/>
          </p:nvGrpSpPr>
          <p:grpSpPr>
            <a:xfrm>
              <a:off x="611299" y="6502943"/>
              <a:ext cx="2264455" cy="2264455"/>
              <a:chOff x="3108325" y="1585913"/>
              <a:chExt cx="5962650" cy="5962650"/>
            </a:xfrm>
          </p:grpSpPr>
          <p:pic>
            <p:nvPicPr>
              <p:cNvPr id="83" name="Picture 2" descr="Resultado de imagen para jogger vector illustration">
                <a:extLst>
                  <a:ext uri="{FF2B5EF4-FFF2-40B4-BE49-F238E27FC236}">
                    <a16:creationId xmlns:a16="http://schemas.microsoft.com/office/drawing/2014/main" id="{6DCCAA29-AC7D-42D3-8880-4358C0710D48}"/>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23642" y1="67093" x2="23642" y2="67093"/>
                            <a14:foregroundMark x1="18690" y1="66454" x2="18690" y2="66454"/>
                            <a14:foregroundMark x1="60543" y1="78754" x2="60543" y2="78754"/>
                            <a14:foregroundMark x1="67252" y1="42812" x2="67252" y2="42812"/>
                            <a14:foregroundMark x1="47444" y1="16134" x2="47444" y2="16134"/>
                            <a14:foregroundMark x1="29712" y1="50479" x2="29712" y2="50479"/>
                            <a14:foregroundMark x1="29553" y1="50799" x2="29553" y2="50799"/>
                            <a14:foregroundMark x1="29872" y1="50799" x2="29872" y2="50799"/>
                            <a14:foregroundMark x1="27316" y1="46965" x2="27316" y2="46965"/>
                            <a14:foregroundMark x1="27796" y1="47923" x2="27796" y2="47923"/>
                            <a14:foregroundMark x1="23163" y1="67572" x2="23163" y2="67572"/>
                            <a14:foregroundMark x1="60543" y1="78914" x2="60543" y2="78914"/>
                            <a14:foregroundMark x1="62300" y1="78754" x2="62300" y2="78754"/>
                            <a14:foregroundMark x1="61821" y1="78115" x2="61821" y2="78115"/>
                            <a14:foregroundMark x1="48403" y1="45048" x2="48403" y2="45048"/>
                            <a14:backgroundMark x1="29872" y1="50799" x2="29872" y2="50799"/>
                            <a14:backgroundMark x1="29712" y1="50319" x2="29712" y2="50319"/>
                            <a14:backgroundMark x1="29872" y1="50639" x2="29872" y2="50639"/>
                          </a14:backgroundRemoval>
                        </a14:imgEffect>
                      </a14:imgLayer>
                    </a14:imgProps>
                  </a:ext>
                  <a:ext uri="{28A0092B-C50C-407E-A947-70E740481C1C}">
                    <a14:useLocalDpi xmlns:a14="http://schemas.microsoft.com/office/drawing/2010/main" val="0"/>
                  </a:ext>
                </a:extLst>
              </a:blip>
              <a:srcRect/>
              <a:stretch>
                <a:fillRect/>
              </a:stretch>
            </p:blipFill>
            <p:spPr bwMode="auto">
              <a:xfrm>
                <a:off x="3108325" y="1585913"/>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84" name="Rectángulo: esquinas redondeadas 83">
                <a:extLst>
                  <a:ext uri="{FF2B5EF4-FFF2-40B4-BE49-F238E27FC236}">
                    <a16:creationId xmlns:a16="http://schemas.microsoft.com/office/drawing/2014/main" id="{08AF5220-C162-4B1D-A1C5-19F0751C0B05}"/>
                  </a:ext>
                </a:extLst>
              </p:cNvPr>
              <p:cNvSpPr/>
              <p:nvPr/>
            </p:nvSpPr>
            <p:spPr>
              <a:xfrm>
                <a:off x="5837863" y="2633358"/>
                <a:ext cx="407636" cy="446412"/>
              </a:xfrm>
              <a:prstGeom prst="roundRect">
                <a:avLst>
                  <a:gd name="adj" fmla="val 29819"/>
                </a:avLst>
              </a:prstGeom>
              <a:solidFill>
                <a:srgbClr val="FDB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grpSp>
    </p:spTree>
    <p:extLst>
      <p:ext uri="{BB962C8B-B14F-4D97-AF65-F5344CB8AC3E}">
        <p14:creationId xmlns:p14="http://schemas.microsoft.com/office/powerpoint/2010/main" val="95453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65</a:t>
            </a:fld>
            <a:endParaRPr lang="es-MX" dirty="0">
              <a:latin typeface="Segoe UI Semilight" panose="020B0402040204020203" pitchFamily="34" charset="0"/>
              <a:cs typeface="Segoe UI Semilight" panose="020B0402040204020203" pitchFamily="34" charset="0"/>
            </a:endParaRPr>
          </a:p>
        </p:txBody>
      </p:sp>
      <p:sp>
        <p:nvSpPr>
          <p:cNvPr id="14"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‘The Spectacular Now’</a:t>
            </a:r>
            <a:endParaRPr lang="en-US" sz="3200" dirty="0">
              <a:solidFill>
                <a:srgbClr val="871B54"/>
              </a:solidFill>
              <a:latin typeface="Segoe UI" panose="020B0502040204020203" pitchFamily="34" charset="0"/>
              <a:cs typeface="Segoe UI" panose="020B0502040204020203" pitchFamily="34" charset="0"/>
            </a:endParaRPr>
          </a:p>
        </p:txBody>
      </p:sp>
      <p:sp>
        <p:nvSpPr>
          <p:cNvPr id="12" name="Rectángulo 7">
            <a:extLst>
              <a:ext uri="{FF2B5EF4-FFF2-40B4-BE49-F238E27FC236}">
                <a16:creationId xmlns:a16="http://schemas.microsoft.com/office/drawing/2014/main" id="{488B65B4-8298-4396-8032-2AFF559F330D}"/>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 name="TextBox 10">
            <a:extLst>
              <a:ext uri="{FF2B5EF4-FFF2-40B4-BE49-F238E27FC236}">
                <a16:creationId xmlns:a16="http://schemas.microsoft.com/office/drawing/2014/main" id="{9D6ED4B4-C62E-4464-BD77-9688154DB87A}"/>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5" name="Table 6">
            <a:extLst>
              <a:ext uri="{FF2B5EF4-FFF2-40B4-BE49-F238E27FC236}">
                <a16:creationId xmlns:a16="http://schemas.microsoft.com/office/drawing/2014/main" id="{9DD8B3CA-B92C-49E7-97A7-023C859371E1}"/>
              </a:ext>
            </a:extLst>
          </p:cNvPr>
          <p:cNvGraphicFramePr>
            <a:graphicFrameLocks noGrp="1"/>
          </p:cNvGraphicFramePr>
          <p:nvPr>
            <p:extLst>
              <p:ext uri="{D42A27DB-BD31-4B8C-83A1-F6EECF244321}">
                <p14:modId xmlns:p14="http://schemas.microsoft.com/office/powerpoint/2010/main" val="395895961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6" name="Table 6">
            <a:extLst>
              <a:ext uri="{FF2B5EF4-FFF2-40B4-BE49-F238E27FC236}">
                <a16:creationId xmlns:a16="http://schemas.microsoft.com/office/drawing/2014/main" id="{79FC774C-CDD1-4486-BF69-B42BBAE8F3C2}"/>
              </a:ext>
            </a:extLst>
          </p:cNvPr>
          <p:cNvGraphicFramePr>
            <a:graphicFrameLocks noGrp="1"/>
          </p:cNvGraphicFramePr>
          <p:nvPr>
            <p:extLst>
              <p:ext uri="{D42A27DB-BD31-4B8C-83A1-F6EECF244321}">
                <p14:modId xmlns:p14="http://schemas.microsoft.com/office/powerpoint/2010/main" val="875905162"/>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9739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66</a:t>
            </a:fld>
            <a:endParaRPr lang="es-MX" dirty="0">
              <a:latin typeface="Segoe UI Semilight" panose="020B0402040204020203" pitchFamily="34" charset="0"/>
              <a:cs typeface="Segoe UI Semilight" panose="020B0402040204020203" pitchFamily="34" charset="0"/>
            </a:endParaRPr>
          </a:p>
        </p:txBody>
      </p:sp>
      <p:sp>
        <p:nvSpPr>
          <p:cNvPr id="13"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‘The Spectacular Now’</a:t>
            </a:r>
            <a:endParaRPr lang="en-US" sz="3200" dirty="0">
              <a:solidFill>
                <a:srgbClr val="871B54"/>
              </a:solidFill>
              <a:latin typeface="Segoe UI" panose="020B0502040204020203" pitchFamily="34" charset="0"/>
              <a:cs typeface="Segoe UI" panose="020B0502040204020203" pitchFamily="34" charset="0"/>
            </a:endParaRPr>
          </a:p>
        </p:txBody>
      </p:sp>
      <p:sp>
        <p:nvSpPr>
          <p:cNvPr id="11" name="Rectángulo 7">
            <a:extLst>
              <a:ext uri="{FF2B5EF4-FFF2-40B4-BE49-F238E27FC236}">
                <a16:creationId xmlns:a16="http://schemas.microsoft.com/office/drawing/2014/main" id="{31065DC6-1149-4326-9771-F0284FF016B6}"/>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TextBox 10">
            <a:extLst>
              <a:ext uri="{FF2B5EF4-FFF2-40B4-BE49-F238E27FC236}">
                <a16:creationId xmlns:a16="http://schemas.microsoft.com/office/drawing/2014/main" id="{412308A2-7E16-43DE-842C-FBA7E619B189}"/>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2" name="Table 6">
            <a:extLst>
              <a:ext uri="{FF2B5EF4-FFF2-40B4-BE49-F238E27FC236}">
                <a16:creationId xmlns:a16="http://schemas.microsoft.com/office/drawing/2014/main" id="{692D9B79-B44C-4774-A90F-F3D888C7FFA1}"/>
              </a:ext>
            </a:extLst>
          </p:cNvPr>
          <p:cNvGraphicFramePr>
            <a:graphicFrameLocks noGrp="1"/>
          </p:cNvGraphicFramePr>
          <p:nvPr>
            <p:extLst>
              <p:ext uri="{D42A27DB-BD31-4B8C-83A1-F6EECF244321}">
                <p14:modId xmlns:p14="http://schemas.microsoft.com/office/powerpoint/2010/main" val="64765445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aphicFrame>
        <p:nvGraphicFramePr>
          <p:cNvPr id="17" name="Table 6">
            <a:extLst>
              <a:ext uri="{FF2B5EF4-FFF2-40B4-BE49-F238E27FC236}">
                <a16:creationId xmlns:a16="http://schemas.microsoft.com/office/drawing/2014/main" id="{C1979DA6-AF1A-4FE9-BFAE-259BA782981D}"/>
              </a:ext>
            </a:extLst>
          </p:cNvPr>
          <p:cNvGraphicFramePr>
            <a:graphicFrameLocks noGrp="1"/>
          </p:cNvGraphicFramePr>
          <p:nvPr>
            <p:extLst>
              <p:ext uri="{D42A27DB-BD31-4B8C-83A1-F6EECF244321}">
                <p14:modId xmlns:p14="http://schemas.microsoft.com/office/powerpoint/2010/main" val="3954141127"/>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8776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Chapter XVI: </a:t>
            </a:r>
            <a:r>
              <a:rPr lang="es-MX" sz="3200" dirty="0">
                <a:solidFill>
                  <a:srgbClr val="347E7C"/>
                </a:solidFill>
                <a:latin typeface="Segoe UI" panose="020B0502040204020203" pitchFamily="34" charset="0"/>
                <a:ea typeface="Arial Unicode MS" panose="020B0604020202020204" pitchFamily="34" charset="-128"/>
                <a:cs typeface="Segoe UI" panose="020B0502040204020203" pitchFamily="34" charset="0"/>
              </a:rPr>
              <a:t>‘Into the Wild’</a:t>
            </a:r>
            <a:endParaRPr lang="es-MX" sz="3200" dirty="0">
              <a:solidFill>
                <a:srgbClr val="347E7C"/>
              </a:solidFill>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67</a:t>
            </a:fld>
            <a:endParaRPr lang="es-MX" dirty="0">
              <a:latin typeface="Segoe UI Semilight" panose="020B0402040204020203" pitchFamily="34" charset="0"/>
              <a:cs typeface="Segoe UI Semilight" panose="020B0402040204020203" pitchFamily="34" charset="0"/>
            </a:endParaRPr>
          </a:p>
        </p:txBody>
      </p:sp>
      <p:grpSp>
        <p:nvGrpSpPr>
          <p:cNvPr id="2" name="Grupo 1"/>
          <p:cNvGrpSpPr/>
          <p:nvPr/>
        </p:nvGrpSpPr>
        <p:grpSpPr>
          <a:xfrm>
            <a:off x="728849" y="1773983"/>
            <a:ext cx="8459396" cy="4392520"/>
            <a:chOff x="963257" y="1750023"/>
            <a:chExt cx="7971590" cy="4139229"/>
          </a:xfrm>
        </p:grpSpPr>
        <p:grpSp>
          <p:nvGrpSpPr>
            <p:cNvPr id="18" name="Group 13"/>
            <p:cNvGrpSpPr/>
            <p:nvPr/>
          </p:nvGrpSpPr>
          <p:grpSpPr>
            <a:xfrm>
              <a:off x="969515" y="1797862"/>
              <a:ext cx="1440195" cy="943017"/>
              <a:chOff x="976929" y="1815908"/>
              <a:chExt cx="1440195" cy="943017"/>
            </a:xfrm>
          </p:grpSpPr>
          <p:sp>
            <p:nvSpPr>
              <p:cNvPr id="19" name="Rectángulo 34"/>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20" name="Rectángulo 5"/>
              <p:cNvSpPr/>
              <p:nvPr/>
            </p:nvSpPr>
            <p:spPr>
              <a:xfrm>
                <a:off x="976929" y="2038925"/>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In this chapter you’ll learn about nature, sightseeing activities, ways of transportation and to use to be in the past. </a:t>
                </a:r>
              </a:p>
            </p:txBody>
          </p:sp>
        </p:grpSp>
        <p:sp>
          <p:nvSpPr>
            <p:cNvPr id="21" name="Rectángulo 72"/>
            <p:cNvSpPr/>
            <p:nvPr/>
          </p:nvSpPr>
          <p:spPr>
            <a:xfrm>
              <a:off x="2625062" y="1750023"/>
              <a:ext cx="456577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This is the final chapter of Book II: “Linda in Real Life”. Hanna is in some place in Mexico and Johnny Vancity is in Ajijic, Jalisco. It’s definitely a crazy chapter!. They want to know more about Mexico, your culture and the traditions you maintain.</a:t>
              </a:r>
            </a:p>
            <a:p>
              <a:pPr algn="just"/>
              <a:endParaRPr lang="en-US"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nvGrpSpPr>
            <p:cNvPr id="23" name="Group 6"/>
            <p:cNvGrpSpPr/>
            <p:nvPr/>
          </p:nvGrpSpPr>
          <p:grpSpPr>
            <a:xfrm>
              <a:off x="966021" y="2850821"/>
              <a:ext cx="1440000" cy="930007"/>
              <a:chOff x="5088175" y="1682779"/>
              <a:chExt cx="1514701" cy="930007"/>
            </a:xfrm>
          </p:grpSpPr>
          <p:sp>
            <p:nvSpPr>
              <p:cNvPr id="24" name="Rectángulo 43"/>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26" name="Rectángulo 79"/>
              <p:cNvSpPr/>
              <p:nvPr/>
            </p:nvSpPr>
            <p:spPr>
              <a:xfrm>
                <a:off x="5090876" y="1892786"/>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 Art of Travel: Listen to an interview about the best cities in Mexico to travel: what to do, where to go, where to stay. </a:t>
                </a:r>
              </a:p>
            </p:txBody>
          </p:sp>
        </p:grpSp>
        <p:grpSp>
          <p:nvGrpSpPr>
            <p:cNvPr id="27" name="Group 3"/>
            <p:cNvGrpSpPr/>
            <p:nvPr/>
          </p:nvGrpSpPr>
          <p:grpSpPr>
            <a:xfrm>
              <a:off x="966652" y="3900797"/>
              <a:ext cx="1432380" cy="951501"/>
              <a:chOff x="1188984" y="3002417"/>
              <a:chExt cx="1800345" cy="1623513"/>
            </a:xfrm>
          </p:grpSpPr>
          <p:sp>
            <p:nvSpPr>
              <p:cNvPr id="28" name="Rectángulo 44"/>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29" name="Rectángulo 86"/>
              <p:cNvSpPr/>
              <p:nvPr/>
            </p:nvSpPr>
            <p:spPr>
              <a:xfrm>
                <a:off x="1188984" y="3397419"/>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Read an infographic about Australia. Planes, trains and automobiles: read a train ticket.</a:t>
                </a:r>
              </a:p>
            </p:txBody>
          </p:sp>
        </p:grpSp>
        <p:grpSp>
          <p:nvGrpSpPr>
            <p:cNvPr id="30" name="Group 11"/>
            <p:cNvGrpSpPr/>
            <p:nvPr/>
          </p:nvGrpSpPr>
          <p:grpSpPr>
            <a:xfrm>
              <a:off x="7494847" y="4939668"/>
              <a:ext cx="1440000" cy="935999"/>
              <a:chOff x="5070889" y="2991435"/>
              <a:chExt cx="1512000" cy="935999"/>
            </a:xfrm>
          </p:grpSpPr>
          <p:sp>
            <p:nvSpPr>
              <p:cNvPr id="31" name="Rectángulo 44"/>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32" name="Rectángulo 86"/>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Recognize the use of /ss/ and /rr/ words: lesson / horror</a:t>
                </a:r>
              </a:p>
            </p:txBody>
          </p:sp>
        </p:grpSp>
        <p:grpSp>
          <p:nvGrpSpPr>
            <p:cNvPr id="33" name="Group 7"/>
            <p:cNvGrpSpPr/>
            <p:nvPr/>
          </p:nvGrpSpPr>
          <p:grpSpPr>
            <a:xfrm>
              <a:off x="7490869" y="2846588"/>
              <a:ext cx="1440000" cy="906569"/>
              <a:chOff x="3069097" y="3269485"/>
              <a:chExt cx="1514868" cy="906569"/>
            </a:xfrm>
          </p:grpSpPr>
          <p:sp>
            <p:nvSpPr>
              <p:cNvPr id="34" name="Rectángulo 83"/>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35" name="Rectángulo 96"/>
              <p:cNvSpPr/>
              <p:nvPr/>
            </p:nvSpPr>
            <p:spPr>
              <a:xfrm>
                <a:off x="3071965"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To be: past and present tense</a:t>
                </a:r>
              </a:p>
            </p:txBody>
          </p:sp>
        </p:grpSp>
        <p:grpSp>
          <p:nvGrpSpPr>
            <p:cNvPr id="36" name="Group 8"/>
            <p:cNvGrpSpPr/>
            <p:nvPr/>
          </p:nvGrpSpPr>
          <p:grpSpPr>
            <a:xfrm>
              <a:off x="963257" y="4948950"/>
              <a:ext cx="1440000" cy="940302"/>
              <a:chOff x="4881942" y="4422037"/>
              <a:chExt cx="1515579" cy="940302"/>
            </a:xfrm>
          </p:grpSpPr>
          <p:sp>
            <p:nvSpPr>
              <p:cNvPr id="37" name="Rectángulo 34"/>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38" name="Rectángulo 5"/>
              <p:cNvSpPr/>
              <p:nvPr/>
            </p:nvSpPr>
            <p:spPr>
              <a:xfrm>
                <a:off x="4881942" y="4642339"/>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Write a postcard from a recent trip (the course provides pictures and information)</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Write a short biography about famous people.</a:t>
                </a:r>
              </a:p>
            </p:txBody>
          </p:sp>
        </p:grpSp>
        <p:grpSp>
          <p:nvGrpSpPr>
            <p:cNvPr id="40" name="Group 9"/>
            <p:cNvGrpSpPr/>
            <p:nvPr/>
          </p:nvGrpSpPr>
          <p:grpSpPr>
            <a:xfrm>
              <a:off x="7493243" y="1803212"/>
              <a:ext cx="1440000" cy="928568"/>
              <a:chOff x="1218046" y="4910959"/>
              <a:chExt cx="1512594" cy="928568"/>
            </a:xfrm>
          </p:grpSpPr>
          <p:sp>
            <p:nvSpPr>
              <p:cNvPr id="41" name="Rectángulo 41"/>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latin typeface="Segoe UI Semibold" panose="020B0702040204020203" pitchFamily="34" charset="0"/>
                    <a:cs typeface="Segoe UI Semibold" panose="020B0702040204020203" pitchFamily="34" charset="0"/>
                  </a:rPr>
                  <a:t>Speaking</a:t>
                </a:r>
              </a:p>
            </p:txBody>
          </p:sp>
          <p:sp>
            <p:nvSpPr>
              <p:cNvPr id="42" name="Rectángulo 72"/>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Write a short biography about famous painters.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Into the Wild: give information about his/her hometown. </a:t>
                </a:r>
              </a:p>
            </p:txBody>
          </p:sp>
        </p:grpSp>
        <p:grpSp>
          <p:nvGrpSpPr>
            <p:cNvPr id="43" name="Group 10"/>
            <p:cNvGrpSpPr/>
            <p:nvPr/>
          </p:nvGrpSpPr>
          <p:grpSpPr>
            <a:xfrm>
              <a:off x="7490869" y="3882836"/>
              <a:ext cx="1441087" cy="936000"/>
              <a:chOff x="3051362" y="4927609"/>
              <a:chExt cx="1518693" cy="936000"/>
            </a:xfrm>
          </p:grpSpPr>
          <p:sp>
            <p:nvSpPr>
              <p:cNvPr id="44" name="Rectángulo 43"/>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45" name="Rectángulo 79"/>
              <p:cNvSpPr/>
              <p:nvPr/>
            </p:nvSpPr>
            <p:spPr>
              <a:xfrm>
                <a:off x="3051362" y="5143609"/>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Geographical features (Nature): prepositions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Vocabulary to express time</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Sightseeing activities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Travel and Services </a:t>
                </a:r>
              </a:p>
            </p:txBody>
          </p:sp>
        </p:grpSp>
      </p:grpSp>
      <p:pic>
        <p:nvPicPr>
          <p:cNvPr id="57" name="Picture 10" descr="Resultado de imagen para clouds vector"/>
          <p:cNvPicPr>
            <a:picLocks noChangeAspect="1" noChangeArrowheads="1"/>
          </p:cNvPicPr>
          <p:nvPr/>
        </p:nvPicPr>
        <p:blipFill rotWithShape="1">
          <a:blip r:embed="rId6">
            <a:extLst>
              <a:ext uri="{28A0092B-C50C-407E-A947-70E740481C1C}">
                <a14:useLocalDpi xmlns:a14="http://schemas.microsoft.com/office/drawing/2010/main" val="0"/>
              </a:ext>
            </a:extLst>
          </a:blip>
          <a:srcRect b="82380"/>
          <a:stretch/>
        </p:blipFill>
        <p:spPr bwMode="auto">
          <a:xfrm rot="10800000">
            <a:off x="2602851" y="5143932"/>
            <a:ext cx="4728001" cy="526759"/>
          </a:xfrm>
          <a:prstGeom prst="rect">
            <a:avLst/>
          </a:prstGeom>
          <a:noFill/>
          <a:extLst>
            <a:ext uri="{909E8E84-426E-40DD-AFC4-6F175D3DCCD1}">
              <a14:hiddenFill xmlns:a14="http://schemas.microsoft.com/office/drawing/2010/main">
                <a:solidFill>
                  <a:srgbClr val="FFFFFF"/>
                </a:solidFill>
              </a14:hiddenFill>
            </a:ext>
          </a:extLst>
        </p:spPr>
      </p:pic>
      <p:sp>
        <p:nvSpPr>
          <p:cNvPr id="50" name="Rectángulo 7">
            <a:extLst>
              <a:ext uri="{FF2B5EF4-FFF2-40B4-BE49-F238E27FC236}">
                <a16:creationId xmlns:a16="http://schemas.microsoft.com/office/drawing/2014/main" id="{4456BEFB-2A5D-4E97-81C5-A5BA01D166CD}"/>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2" name="TextBox 10">
            <a:extLst>
              <a:ext uri="{FF2B5EF4-FFF2-40B4-BE49-F238E27FC236}">
                <a16:creationId xmlns:a16="http://schemas.microsoft.com/office/drawing/2014/main" id="{5F212950-C270-4131-A35E-0EBFEDDAEA3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pic>
        <p:nvPicPr>
          <p:cNvPr id="48" name="Picture 4" descr="Imagen relacionada">
            <a:extLst>
              <a:ext uri="{FF2B5EF4-FFF2-40B4-BE49-F238E27FC236}">
                <a16:creationId xmlns:a16="http://schemas.microsoft.com/office/drawing/2014/main" id="{208459B1-9B5F-4809-AFDF-6E3ED3A78278}"/>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colorTemperature colorTemp="5900"/>
                    </a14:imgEffect>
                    <a14:imgEffect>
                      <a14:brightnessContrast bright="10000" contrast="-10000"/>
                    </a14:imgEffect>
                  </a14:imgLayer>
                </a14:imgProps>
              </a:ext>
              <a:ext uri="{28A0092B-C50C-407E-A947-70E740481C1C}">
                <a14:useLocalDpi xmlns:a14="http://schemas.microsoft.com/office/drawing/2010/main" val="0"/>
              </a:ext>
            </a:extLst>
          </a:blip>
          <a:srcRect l="17330" t="13960" r="34850" b="10981"/>
          <a:stretch/>
        </p:blipFill>
        <p:spPr bwMode="auto">
          <a:xfrm>
            <a:off x="2583993" y="2411636"/>
            <a:ext cx="4719712" cy="370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01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68</a:t>
            </a:fld>
            <a:endParaRPr lang="es-MX" dirty="0">
              <a:latin typeface="Segoe UI Semilight" panose="020B0402040204020203" pitchFamily="34" charset="0"/>
              <a:cs typeface="Segoe UI Semilight" panose="020B0402040204020203" pitchFamily="34" charset="0"/>
            </a:endParaRPr>
          </a:p>
        </p:txBody>
      </p:sp>
      <p:sp>
        <p:nvSpPr>
          <p:cNvPr id="12"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s-MX" sz="3200" dirty="0">
                <a:solidFill>
                  <a:srgbClr val="347E7C"/>
                </a:solidFill>
                <a:latin typeface="Segoe UI" panose="020B0502040204020203" pitchFamily="34" charset="0"/>
                <a:ea typeface="Arial Unicode MS" panose="020B0604020202020204" pitchFamily="34" charset="-128"/>
                <a:cs typeface="Segoe UI" panose="020B0502040204020203" pitchFamily="34" charset="0"/>
              </a:rPr>
              <a:t>‘Into the Wild’</a:t>
            </a:r>
            <a:endParaRPr lang="es-MX" sz="3200" dirty="0">
              <a:solidFill>
                <a:srgbClr val="347E7C"/>
              </a:solidFill>
              <a:latin typeface="Segoe UI" panose="020B0502040204020203" pitchFamily="34" charset="0"/>
              <a:cs typeface="Segoe UI" panose="020B0502040204020203" pitchFamily="34" charset="0"/>
            </a:endParaRPr>
          </a:p>
        </p:txBody>
      </p:sp>
      <p:sp>
        <p:nvSpPr>
          <p:cNvPr id="13" name="Rectángulo 7">
            <a:extLst>
              <a:ext uri="{FF2B5EF4-FFF2-40B4-BE49-F238E27FC236}">
                <a16:creationId xmlns:a16="http://schemas.microsoft.com/office/drawing/2014/main" id="{980CB9CE-3F5C-4DFB-9E5D-5CC1DED8F8FF}"/>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TextBox 10">
            <a:extLst>
              <a:ext uri="{FF2B5EF4-FFF2-40B4-BE49-F238E27FC236}">
                <a16:creationId xmlns:a16="http://schemas.microsoft.com/office/drawing/2014/main" id="{7C22546D-9A69-432E-9D3B-A2F1017E2DB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5" name="Table 6">
            <a:extLst>
              <a:ext uri="{FF2B5EF4-FFF2-40B4-BE49-F238E27FC236}">
                <a16:creationId xmlns:a16="http://schemas.microsoft.com/office/drawing/2014/main" id="{F6028ACE-7031-4871-9C3C-8A6015D728EC}"/>
              </a:ext>
            </a:extLst>
          </p:cNvPr>
          <p:cNvGraphicFramePr>
            <a:graphicFrameLocks noGrp="1"/>
          </p:cNvGraphicFramePr>
          <p:nvPr>
            <p:extLst>
              <p:ext uri="{D42A27DB-BD31-4B8C-83A1-F6EECF244321}">
                <p14:modId xmlns:p14="http://schemas.microsoft.com/office/powerpoint/2010/main" val="395895961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6" name="Table 6">
            <a:extLst>
              <a:ext uri="{FF2B5EF4-FFF2-40B4-BE49-F238E27FC236}">
                <a16:creationId xmlns:a16="http://schemas.microsoft.com/office/drawing/2014/main" id="{351901A0-71ED-4EB8-B784-4582433A0C21}"/>
              </a:ext>
            </a:extLst>
          </p:cNvPr>
          <p:cNvGraphicFramePr>
            <a:graphicFrameLocks noGrp="1"/>
          </p:cNvGraphicFramePr>
          <p:nvPr>
            <p:extLst>
              <p:ext uri="{D42A27DB-BD31-4B8C-83A1-F6EECF244321}">
                <p14:modId xmlns:p14="http://schemas.microsoft.com/office/powerpoint/2010/main" val="875905162"/>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4568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69</a:t>
            </a:fld>
            <a:endParaRPr lang="es-MX" dirty="0">
              <a:latin typeface="Segoe UI Semilight" panose="020B0402040204020203" pitchFamily="34" charset="0"/>
              <a:cs typeface="Segoe UI Semilight" panose="020B0402040204020203" pitchFamily="34" charset="0"/>
            </a:endParaRPr>
          </a:p>
        </p:txBody>
      </p:sp>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s-MX" sz="3200" dirty="0">
                <a:solidFill>
                  <a:srgbClr val="347E7C"/>
                </a:solidFill>
                <a:latin typeface="Segoe UI" panose="020B0502040204020203" pitchFamily="34" charset="0"/>
                <a:ea typeface="Arial Unicode MS" panose="020B0604020202020204" pitchFamily="34" charset="-128"/>
                <a:cs typeface="Segoe UI" panose="020B0502040204020203" pitchFamily="34" charset="0"/>
              </a:rPr>
              <a:t>‘Into the Wild’</a:t>
            </a:r>
            <a:endParaRPr lang="es-MX" sz="3200" dirty="0">
              <a:solidFill>
                <a:srgbClr val="347E7C"/>
              </a:solidFill>
              <a:latin typeface="Segoe UI" panose="020B0502040204020203" pitchFamily="34" charset="0"/>
              <a:cs typeface="Segoe UI" panose="020B0502040204020203" pitchFamily="34" charset="0"/>
            </a:endParaRPr>
          </a:p>
        </p:txBody>
      </p:sp>
      <p:sp>
        <p:nvSpPr>
          <p:cNvPr id="11" name="Rectángulo 7">
            <a:extLst>
              <a:ext uri="{FF2B5EF4-FFF2-40B4-BE49-F238E27FC236}">
                <a16:creationId xmlns:a16="http://schemas.microsoft.com/office/drawing/2014/main" id="{65F131F7-98EA-4FDC-B893-7009B8F25EE5}"/>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 name="TextBox 10">
            <a:extLst>
              <a:ext uri="{FF2B5EF4-FFF2-40B4-BE49-F238E27FC236}">
                <a16:creationId xmlns:a16="http://schemas.microsoft.com/office/drawing/2014/main" id="{6D6906AC-40B8-4128-BB1E-D86F7DFB1BDD}"/>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2" name="Table 6">
            <a:extLst>
              <a:ext uri="{FF2B5EF4-FFF2-40B4-BE49-F238E27FC236}">
                <a16:creationId xmlns:a16="http://schemas.microsoft.com/office/drawing/2014/main" id="{AACCA044-D571-4E4C-9916-F27320C6D73A}"/>
              </a:ext>
            </a:extLst>
          </p:cNvPr>
          <p:cNvGraphicFramePr>
            <a:graphicFrameLocks noGrp="1"/>
          </p:cNvGraphicFramePr>
          <p:nvPr>
            <p:extLst>
              <p:ext uri="{D42A27DB-BD31-4B8C-83A1-F6EECF244321}">
                <p14:modId xmlns:p14="http://schemas.microsoft.com/office/powerpoint/2010/main" val="64765445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aphicFrame>
        <p:nvGraphicFramePr>
          <p:cNvPr id="16" name="Table 6">
            <a:extLst>
              <a:ext uri="{FF2B5EF4-FFF2-40B4-BE49-F238E27FC236}">
                <a16:creationId xmlns:a16="http://schemas.microsoft.com/office/drawing/2014/main" id="{EB7B70E6-CFF4-4909-8EFF-61728BC5D96C}"/>
              </a:ext>
            </a:extLst>
          </p:cNvPr>
          <p:cNvGraphicFramePr>
            <a:graphicFrameLocks noGrp="1"/>
          </p:cNvGraphicFramePr>
          <p:nvPr>
            <p:extLst>
              <p:ext uri="{D42A27DB-BD31-4B8C-83A1-F6EECF244321}">
                <p14:modId xmlns:p14="http://schemas.microsoft.com/office/powerpoint/2010/main" val="3954141127"/>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330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7</a:t>
            </a:fld>
            <a:endParaRPr lang="es-MX" dirty="0">
              <a:latin typeface="Segoe UI Semilight" panose="020B0402040204020203" pitchFamily="34" charset="0"/>
              <a:cs typeface="Segoe UI Semilight" panose="020B0402040204020203" pitchFamily="34" charset="0"/>
            </a:endParaRPr>
          </a:p>
        </p:txBody>
      </p:sp>
      <p:sp>
        <p:nvSpPr>
          <p:cNvPr id="12" name="TextBox 10"/>
          <p:cNvSpPr txBox="1"/>
          <p:nvPr/>
        </p:nvSpPr>
        <p:spPr>
          <a:xfrm>
            <a:off x="607830" y="915269"/>
            <a:ext cx="8612369" cy="584775"/>
          </a:xfrm>
          <a:prstGeom prst="rect">
            <a:avLst/>
          </a:prstGeom>
          <a:noFill/>
        </p:spPr>
        <p:txBody>
          <a:bodyPr wrap="square" rtlCol="0">
            <a:spAutoFit/>
          </a:bodyP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Introduction</a:t>
            </a:r>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sz="3200" dirty="0">
                <a:solidFill>
                  <a:srgbClr val="804B83"/>
                </a:solidFill>
                <a:latin typeface="Segoe UI" panose="020B0502040204020203" pitchFamily="34" charset="0"/>
                <a:cs typeface="Segoe UI" panose="020B0502040204020203" pitchFamily="34" charset="0"/>
              </a:rPr>
              <a:t>Three Main Sections</a:t>
            </a:r>
          </a:p>
        </p:txBody>
      </p:sp>
      <p:sp>
        <p:nvSpPr>
          <p:cNvPr id="14" name="TextBox 13"/>
          <p:cNvSpPr txBox="1"/>
          <p:nvPr/>
        </p:nvSpPr>
        <p:spPr>
          <a:xfrm>
            <a:off x="8340273" y="165553"/>
            <a:ext cx="678730" cy="292388"/>
          </a:xfrm>
          <a:prstGeom prst="rect">
            <a:avLst/>
          </a:prstGeom>
          <a:noFill/>
        </p:spPr>
        <p:txBody>
          <a:bodyPr wrap="square" rtlCol="0">
            <a:spAutoFit/>
          </a:bodyPr>
          <a:lstStyle/>
          <a:p>
            <a:r>
              <a:rPr lang="es-MX" sz="1300" dirty="0">
                <a:solidFill>
                  <a:schemeClr val="bg1">
                    <a:alpha val="18000"/>
                  </a:schemeClr>
                </a:solidFill>
                <a:latin typeface="Segoe UI Semibold" panose="020B0702040204020203" pitchFamily="34" charset="0"/>
                <a:cs typeface="Segoe UI Semibold" panose="020B0702040204020203" pitchFamily="34" charset="0"/>
              </a:rPr>
              <a:t>1</a:t>
            </a:r>
            <a:endParaRPr lang="en-GB" sz="1300" dirty="0">
              <a:solidFill>
                <a:schemeClr val="bg1">
                  <a:alpha val="18000"/>
                </a:schemeClr>
              </a:solidFill>
              <a:latin typeface="Segoe UI Semibold" panose="020B0702040204020203" pitchFamily="34" charset="0"/>
              <a:cs typeface="Segoe UI Semibold" panose="020B0702040204020203" pitchFamily="34" charset="0"/>
            </a:endParaRPr>
          </a:p>
        </p:txBody>
      </p:sp>
      <p:sp>
        <p:nvSpPr>
          <p:cNvPr id="17" name="Rectángulo 7">
            <a:extLst>
              <a:ext uri="{FF2B5EF4-FFF2-40B4-BE49-F238E27FC236}">
                <a16:creationId xmlns:a16="http://schemas.microsoft.com/office/drawing/2014/main" id="{00340591-547C-416D-A38F-C71B618CBB59}"/>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0" name="TextBox 11">
            <a:extLst>
              <a:ext uri="{FF2B5EF4-FFF2-40B4-BE49-F238E27FC236}">
                <a16:creationId xmlns:a16="http://schemas.microsoft.com/office/drawing/2014/main" id="{0538F4BF-723E-419F-8FA6-38BA1100FB1E}"/>
              </a:ext>
            </a:extLst>
          </p:cNvPr>
          <p:cNvSpPr txBox="1"/>
          <p:nvPr/>
        </p:nvSpPr>
        <p:spPr>
          <a:xfrm>
            <a:off x="8335043" y="157461"/>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1</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pic>
        <p:nvPicPr>
          <p:cNvPr id="22" name="Picture 2" descr="black headphones on MacBook Pro">
            <a:extLst>
              <a:ext uri="{FF2B5EF4-FFF2-40B4-BE49-F238E27FC236}">
                <a16:creationId xmlns:a16="http://schemas.microsoft.com/office/drawing/2014/main" id="{72393D01-55F1-4D79-8CB3-D7CEB293B7CE}"/>
              </a:ext>
            </a:extLst>
          </p:cNvPr>
          <p:cNvPicPr>
            <a:picLocks noChangeAspect="1" noChangeArrowheads="1"/>
          </p:cNvPicPr>
          <p:nvPr/>
        </p:nvPicPr>
        <p:blipFill rotWithShape="1">
          <a:blip r:embed="rId5" cstate="print">
            <a:alphaModFix amt="88000"/>
            <a:extLst>
              <a:ext uri="{BEBA8EAE-BF5A-486C-A8C5-ECC9F3942E4B}">
                <a14:imgProps xmlns:a14="http://schemas.microsoft.com/office/drawing/2010/main">
                  <a14:imgLayer r:embed="rId6">
                    <a14:imgEffect>
                      <a14:brightnessContrast bright="3000" contrast="3000"/>
                    </a14:imgEffect>
                  </a14:imgLayer>
                </a14:imgProps>
              </a:ext>
              <a:ext uri="{28A0092B-C50C-407E-A947-70E740481C1C}">
                <a14:useLocalDpi xmlns:a14="http://schemas.microsoft.com/office/drawing/2010/main" val="0"/>
              </a:ext>
            </a:extLst>
          </a:blip>
          <a:srcRect l="11556" r="15157"/>
          <a:stretch/>
        </p:blipFill>
        <p:spPr bwMode="auto">
          <a:xfrm>
            <a:off x="3600472" y="1789072"/>
            <a:ext cx="2574983" cy="4392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2">
            <a:extLst>
              <a:ext uri="{FF2B5EF4-FFF2-40B4-BE49-F238E27FC236}">
                <a16:creationId xmlns:a16="http://schemas.microsoft.com/office/drawing/2014/main" id="{209878AC-78DA-4C81-829D-DF71348F6C5A}"/>
              </a:ext>
            </a:extLst>
          </p:cNvPr>
          <p:cNvSpPr/>
          <p:nvPr/>
        </p:nvSpPr>
        <p:spPr>
          <a:xfrm>
            <a:off x="616375" y="5907875"/>
            <a:ext cx="5491723" cy="630942"/>
          </a:xfrm>
          <a:prstGeom prst="rect">
            <a:avLst/>
          </a:prstGeom>
        </p:spPr>
        <p:txBody>
          <a:bodyPr wrap="square">
            <a:spAutoFit/>
          </a:bodyPr>
          <a:lstStyle/>
          <a:p>
            <a:pPr algn="just"/>
            <a:endParaRPr lang="en-US" sz="1300" dirty="0">
              <a:latin typeface="Segoe UI Semilight" panose="020B0402040204020203" pitchFamily="34" charset="0"/>
              <a:cs typeface="Segoe UI Semilight" panose="020B0402040204020203" pitchFamily="34" charset="0"/>
            </a:endParaRPr>
          </a:p>
          <a:p>
            <a:pPr algn="just"/>
            <a:endParaRPr lang="en-US" sz="1300" dirty="0">
              <a:latin typeface="Segoe UI Semilight" panose="020B0402040204020203" pitchFamily="34" charset="0"/>
              <a:cs typeface="Segoe UI Semilight" panose="020B0402040204020203" pitchFamily="34" charset="0"/>
            </a:endParaRPr>
          </a:p>
          <a:p>
            <a:pPr algn="just"/>
            <a:r>
              <a:rPr lang="en-US" sz="920" dirty="0">
                <a:solidFill>
                  <a:schemeClr val="tx1">
                    <a:lumMod val="85000"/>
                    <a:lumOff val="15000"/>
                  </a:schemeClr>
                </a:solidFill>
                <a:latin typeface="Segoe UI Semilight" panose="020B0402040204020203" pitchFamily="34" charset="0"/>
                <a:cs typeface="Segoe UI Semilight" panose="020B0402040204020203" pitchFamily="34" charset="0"/>
              </a:rPr>
              <a:t>European Language Portfolio Principles and Guidelines (2000)</a:t>
            </a:r>
            <a:r>
              <a:rPr lang="en-US" sz="920" dirty="0">
                <a:solidFill>
                  <a:schemeClr val="tx1">
                    <a:lumMod val="85000"/>
                    <a:lumOff val="15000"/>
                  </a:schemeClr>
                </a:solidFill>
                <a:latin typeface="Segoe UI Semilight" panose="020B0402040204020203" pitchFamily="34" charset="0"/>
                <a:cs typeface="Segoe UI Semilight" panose="020B0402040204020203" pitchFamily="34" charset="0"/>
                <a:hlinkClick r:id="rId7">
                  <a:extLst>
                    <a:ext uri="{A12FA001-AC4F-418D-AE19-62706E023703}">
                      <ahyp:hlinkClr xmlns:ahyp="http://schemas.microsoft.com/office/drawing/2018/hyperlinkcolor" val="tx"/>
                    </a:ext>
                  </a:extLst>
                </a:hlinkClick>
              </a:rPr>
              <a:t> </a:t>
            </a:r>
            <a:r>
              <a:rPr lang="en-US" sz="920" dirty="0">
                <a:latin typeface="Segoe UI Semilight" panose="020B0402040204020203" pitchFamily="34" charset="0"/>
                <a:cs typeface="Segoe UI Semilight" panose="020B0402040204020203" pitchFamily="34" charset="0"/>
                <a:hlinkClick r:id="rId7"/>
              </a:rPr>
              <a:t>https://rm.coe.int/16804586ba</a:t>
            </a:r>
            <a:endParaRPr lang="en-US" sz="920" dirty="0">
              <a:latin typeface="Segoe UI Semilight" panose="020B0402040204020203" pitchFamily="34" charset="0"/>
              <a:cs typeface="Segoe UI Semilight" panose="020B0402040204020203" pitchFamily="34" charset="0"/>
            </a:endParaRPr>
          </a:p>
        </p:txBody>
      </p:sp>
      <p:sp>
        <p:nvSpPr>
          <p:cNvPr id="16" name="Rectángulo 2">
            <a:extLst>
              <a:ext uri="{FF2B5EF4-FFF2-40B4-BE49-F238E27FC236}">
                <a16:creationId xmlns:a16="http://schemas.microsoft.com/office/drawing/2014/main" id="{2DE4AD93-D063-4B0F-AD64-577B4DD7C078}"/>
              </a:ext>
            </a:extLst>
          </p:cNvPr>
          <p:cNvSpPr/>
          <p:nvPr/>
        </p:nvSpPr>
        <p:spPr>
          <a:xfrm>
            <a:off x="617836" y="1750428"/>
            <a:ext cx="2849539" cy="4693593"/>
          </a:xfrm>
          <a:prstGeom prst="rect">
            <a:avLst/>
          </a:prstGeom>
        </p:spPr>
        <p:txBody>
          <a:bodyPr wrap="square">
            <a:spAutoFit/>
          </a:bodyPr>
          <a:lstStyle/>
          <a:p>
            <a:r>
              <a:rPr lang="en-GB" sz="1300" dirty="0">
                <a:latin typeface="Segoe UI Semilight" panose="020B0402040204020203" pitchFamily="34" charset="0"/>
                <a:cs typeface="Segoe UI Semilight" panose="020B0402040204020203" pitchFamily="34" charset="0"/>
              </a:rPr>
              <a:t>My DLP is based on The European Language Portfolio (ELP) by the Council of Europe, the same organization that developed The Common European Framework of Reference (CEFR).</a:t>
            </a:r>
          </a:p>
          <a:p>
            <a:endParaRPr lang="en-US" sz="1300" dirty="0">
              <a:latin typeface="Segoe UI Semibold" panose="020B0702040204020203" pitchFamily="34" charset="0"/>
              <a:cs typeface="Segoe UI Semibold" panose="020B0702040204020203" pitchFamily="34" charset="0"/>
            </a:endParaRPr>
          </a:p>
          <a:p>
            <a:r>
              <a:rPr lang="en-US" sz="1300" dirty="0">
                <a:latin typeface="Segoe UI Semibold" panose="020B0702040204020203" pitchFamily="34" charset="0"/>
                <a:cs typeface="Segoe UI Semibold" panose="020B0702040204020203" pitchFamily="34" charset="0"/>
              </a:rPr>
              <a:t>The portfolio has 3 main sections: </a:t>
            </a:r>
            <a:endParaRPr lang="es-MX" sz="1300" dirty="0">
              <a:latin typeface="Segoe UI Semilight" panose="020B0402040204020203" pitchFamily="34" charset="0"/>
              <a:cs typeface="Segoe UI Semilight" panose="020B0402040204020203" pitchFamily="34" charset="0"/>
            </a:endParaRPr>
          </a:p>
          <a:p>
            <a:endParaRPr lang="en-US" sz="1300" dirty="0">
              <a:latin typeface="Segoe UI Semilight" panose="020B0402040204020203" pitchFamily="34" charset="0"/>
              <a:cs typeface="Segoe UI Semilight" panose="020B0402040204020203" pitchFamily="34" charset="0"/>
            </a:endParaRPr>
          </a:p>
          <a:p>
            <a:r>
              <a:rPr lang="en-US" sz="1300" dirty="0">
                <a:latin typeface="Segoe UI Semilight" panose="020B0402040204020203" pitchFamily="34" charset="0"/>
                <a:cs typeface="Segoe UI Semilight" panose="020B0402040204020203" pitchFamily="34" charset="0"/>
              </a:rPr>
              <a:t>1. Passport: a representation of different language skills and intercultural experiences, in and out of school.</a:t>
            </a:r>
            <a:endParaRPr lang="es-MX" sz="1300" dirty="0">
              <a:latin typeface="Segoe UI Semilight" panose="020B0402040204020203" pitchFamily="34" charset="0"/>
              <a:cs typeface="Segoe UI Semilight" panose="020B0402040204020203" pitchFamily="34" charset="0"/>
            </a:endParaRPr>
          </a:p>
          <a:p>
            <a:endParaRPr lang="es-MX" sz="1300" dirty="0">
              <a:latin typeface="Segoe UI Semilight" panose="020B0402040204020203" pitchFamily="34" charset="0"/>
              <a:cs typeface="Segoe UI Semilight" panose="020B0402040204020203" pitchFamily="34" charset="0"/>
            </a:endParaRPr>
          </a:p>
          <a:p>
            <a:r>
              <a:rPr lang="en-US" sz="1300" dirty="0">
                <a:latin typeface="Segoe UI Semilight" panose="020B0402040204020203" pitchFamily="34" charset="0"/>
                <a:cs typeface="Segoe UI Semilight" panose="020B0402040204020203" pitchFamily="34" charset="0"/>
              </a:rPr>
              <a:t>2. Biography: a personalized learning diary, showing specific achievements in language learning; </a:t>
            </a:r>
          </a:p>
          <a:p>
            <a:pPr algn="just"/>
            <a:endParaRPr lang="en-US" sz="1300" dirty="0">
              <a:latin typeface="Segoe UI Semilight" panose="020B0402040204020203" pitchFamily="34" charset="0"/>
              <a:cs typeface="Segoe UI Semilight" panose="020B0402040204020203" pitchFamily="34" charset="0"/>
            </a:endParaRPr>
          </a:p>
          <a:p>
            <a:pPr algn="just"/>
            <a:r>
              <a:rPr lang="en-US" sz="1300" dirty="0">
                <a:latin typeface="Segoe UI Semilight" panose="020B0402040204020203" pitchFamily="34" charset="0"/>
                <a:cs typeface="Segoe UI Semilight" panose="020B0402040204020203" pitchFamily="34" charset="0"/>
              </a:rPr>
              <a:t>3. Dossier: a record of work in languages which you can update during the course.</a:t>
            </a:r>
            <a:endParaRPr lang="es-MX" sz="1300" dirty="0">
              <a:latin typeface="Segoe UI Semilight" panose="020B0402040204020203" pitchFamily="34" charset="0"/>
              <a:cs typeface="Segoe UI Semilight" panose="020B0402040204020203" pitchFamily="34" charset="0"/>
            </a:endParaRPr>
          </a:p>
          <a:p>
            <a:pPr algn="just"/>
            <a:endParaRPr lang="en-US" sz="1300" dirty="0">
              <a:latin typeface="Segoe UI Semilight" panose="020B0402040204020203" pitchFamily="34" charset="0"/>
              <a:cs typeface="Segoe UI Semilight" panose="020B0402040204020203" pitchFamily="34" charset="0"/>
            </a:endParaRPr>
          </a:p>
          <a:p>
            <a:pPr algn="just"/>
            <a:endParaRPr lang="en-US" sz="1300" dirty="0">
              <a:latin typeface="Segoe UI Semilight" panose="020B0402040204020203" pitchFamily="34" charset="0"/>
              <a:cs typeface="Segoe UI Semilight" panose="020B0402040204020203" pitchFamily="34" charset="0"/>
            </a:endParaRPr>
          </a:p>
        </p:txBody>
      </p:sp>
      <p:sp>
        <p:nvSpPr>
          <p:cNvPr id="21" name="Rectángulo 2">
            <a:extLst>
              <a:ext uri="{FF2B5EF4-FFF2-40B4-BE49-F238E27FC236}">
                <a16:creationId xmlns:a16="http://schemas.microsoft.com/office/drawing/2014/main" id="{AD295758-073B-441B-951E-EA8922E83D4E}"/>
              </a:ext>
            </a:extLst>
          </p:cNvPr>
          <p:cNvSpPr/>
          <p:nvPr/>
        </p:nvSpPr>
        <p:spPr>
          <a:xfrm>
            <a:off x="6235971" y="1749713"/>
            <a:ext cx="2985478" cy="4770537"/>
          </a:xfrm>
          <a:prstGeom prst="rect">
            <a:avLst/>
          </a:prstGeom>
        </p:spPr>
        <p:txBody>
          <a:bodyPr wrap="square">
            <a:spAutoFit/>
          </a:bodyPr>
          <a:lstStyle/>
          <a:p>
            <a:r>
              <a:rPr lang="es-ES" sz="1300" i="1" dirty="0">
                <a:latin typeface="Segoe UI Semilight" panose="020B0402040204020203" pitchFamily="34" charset="0"/>
                <a:cs typeface="Segoe UI Semilight" panose="020B0402040204020203" pitchFamily="34" charset="0"/>
              </a:rPr>
              <a:t>My DLP </a:t>
            </a:r>
            <a:r>
              <a:rPr lang="es-ES" sz="1300" dirty="0">
                <a:latin typeface="Segoe UI Semilight" panose="020B0402040204020203" pitchFamily="34" charset="0"/>
                <a:cs typeface="Segoe UI Semilight" panose="020B0402040204020203" pitchFamily="34" charset="0"/>
              </a:rPr>
              <a:t>se basa en el </a:t>
            </a:r>
            <a:r>
              <a:rPr lang="es-MX" sz="1300" dirty="0">
                <a:latin typeface="Segoe UI Semilight" panose="020B0402040204020203" pitchFamily="34" charset="0"/>
                <a:cs typeface="Segoe UI Semilight" panose="020B0402040204020203" pitchFamily="34" charset="0"/>
              </a:rPr>
              <a:t>Portfolio Europeo de las Lenguas (PEL) del Consejo de Europa, la misma organización que desarrolló el Marco Común Europeo de Referencia (MCER).</a:t>
            </a:r>
          </a:p>
          <a:p>
            <a:endParaRPr lang="es-ES" sz="900" dirty="0">
              <a:latin typeface="Segoe UI Semibold" panose="020B0702040204020203" pitchFamily="34" charset="0"/>
              <a:cs typeface="Segoe UI Semibold" panose="020B0702040204020203" pitchFamily="34" charset="0"/>
            </a:endParaRPr>
          </a:p>
          <a:p>
            <a:r>
              <a:rPr lang="es-ES" sz="1300" dirty="0">
                <a:latin typeface="Segoe UI Semibold" panose="020B0702040204020203" pitchFamily="34" charset="0"/>
                <a:cs typeface="Segoe UI Semibold" panose="020B0702040204020203" pitchFamily="34" charset="0"/>
              </a:rPr>
              <a:t>El portafolio tiene 3 secciones principales:</a:t>
            </a:r>
          </a:p>
          <a:p>
            <a:endParaRPr lang="es-ES" sz="1000" dirty="0">
              <a:latin typeface="Segoe UI Semibold" panose="020B0702040204020203" pitchFamily="34" charset="0"/>
              <a:cs typeface="Segoe UI Semibold" panose="020B0702040204020203" pitchFamily="34" charset="0"/>
            </a:endParaRPr>
          </a:p>
          <a:p>
            <a:r>
              <a:rPr lang="es-ES" sz="1300" dirty="0">
                <a:latin typeface="Segoe UI Semilight" panose="020B0402040204020203" pitchFamily="34" charset="0"/>
                <a:cs typeface="Segoe UI Semilight" panose="020B0402040204020203" pitchFamily="34" charset="0"/>
              </a:rPr>
              <a:t>1. Pasaporte: una representación de diferentes habilidades lingüísticas y experiencias interculturales, dentro y fuera de la escuela.</a:t>
            </a:r>
          </a:p>
          <a:p>
            <a:endParaRPr lang="es-ES" sz="1000" dirty="0">
              <a:latin typeface="Segoe UI Semilight" panose="020B0402040204020203" pitchFamily="34" charset="0"/>
              <a:cs typeface="Segoe UI Semilight" panose="020B0402040204020203" pitchFamily="34" charset="0"/>
            </a:endParaRPr>
          </a:p>
          <a:p>
            <a:r>
              <a:rPr lang="es-ES" sz="1300" dirty="0">
                <a:latin typeface="Segoe UI Semilight" panose="020B0402040204020203" pitchFamily="34" charset="0"/>
                <a:cs typeface="Segoe UI Semilight" panose="020B0402040204020203" pitchFamily="34" charset="0"/>
              </a:rPr>
              <a:t>2. Biografía: un diario de aprendizaje personalizado, que muestra logros específicos en el aprendizaje de lenguas; </a:t>
            </a:r>
          </a:p>
          <a:p>
            <a:endParaRPr lang="es-ES" sz="1000" dirty="0">
              <a:latin typeface="Segoe UI Semilight" panose="020B0402040204020203" pitchFamily="34" charset="0"/>
              <a:cs typeface="Segoe UI Semilight" panose="020B0402040204020203" pitchFamily="34" charset="0"/>
            </a:endParaRPr>
          </a:p>
          <a:p>
            <a:r>
              <a:rPr lang="es-ES" sz="1300" dirty="0">
                <a:latin typeface="Segoe UI Semilight" panose="020B0402040204020203" pitchFamily="34" charset="0"/>
                <a:cs typeface="Segoe UI Semilight" panose="020B0402040204020203" pitchFamily="34" charset="0"/>
              </a:rPr>
              <a:t>3. Dossier: un registro del trabajo en lenguas que se puede actualizar a lo largo del curso. </a:t>
            </a:r>
            <a:endParaRPr lang="en-US" sz="1300" dirty="0">
              <a:latin typeface="Segoe UI Semilight" panose="020B0402040204020203" pitchFamily="34" charset="0"/>
              <a:cs typeface="Segoe UI Semilight" panose="020B0402040204020203" pitchFamily="34" charset="0"/>
            </a:endParaRPr>
          </a:p>
          <a:p>
            <a:pPr algn="just"/>
            <a:endParaRPr lang="en-US" sz="1300" dirty="0">
              <a:latin typeface="Segoe UI Semilight" panose="020B0402040204020203" pitchFamily="34" charset="0"/>
              <a:cs typeface="Segoe UI Semilight" panose="020B0402040204020203" pitchFamily="34" charset="0"/>
            </a:endParaRPr>
          </a:p>
          <a:p>
            <a:pPr algn="just"/>
            <a:endParaRPr lang="en-US" sz="13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9605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70</a:t>
            </a:fld>
            <a:endParaRPr lang="es-MX" dirty="0">
              <a:latin typeface="Segoe UI Semilight" panose="020B0402040204020203" pitchFamily="34" charset="0"/>
              <a:cs typeface="Segoe UI Semilight" panose="020B0402040204020203" pitchFamily="34" charset="0"/>
            </a:endParaRPr>
          </a:p>
        </p:txBody>
      </p:sp>
      <p:sp>
        <p:nvSpPr>
          <p:cNvPr id="15"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s-MX" sz="3200" dirty="0">
                <a:solidFill>
                  <a:srgbClr val="347E7C"/>
                </a:solidFill>
                <a:latin typeface="Segoe UI" panose="020B0502040204020203" pitchFamily="34" charset="0"/>
                <a:ea typeface="Arial Unicode MS" panose="020B0604020202020204" pitchFamily="34" charset="-128"/>
                <a:cs typeface="Segoe UI" panose="020B0502040204020203" pitchFamily="34" charset="0"/>
              </a:rPr>
              <a:t>Other Files </a:t>
            </a:r>
            <a:endParaRPr lang="es-MX" sz="3200" dirty="0">
              <a:solidFill>
                <a:srgbClr val="347E7C"/>
              </a:solidFill>
              <a:latin typeface="Segoe UI" panose="020B0502040204020203" pitchFamily="34" charset="0"/>
              <a:cs typeface="Segoe UI" panose="020B0502040204020203" pitchFamily="34" charset="0"/>
            </a:endParaRPr>
          </a:p>
        </p:txBody>
      </p:sp>
      <p:sp>
        <p:nvSpPr>
          <p:cNvPr id="12" name="Rectángulo 7">
            <a:extLst>
              <a:ext uri="{FF2B5EF4-FFF2-40B4-BE49-F238E27FC236}">
                <a16:creationId xmlns:a16="http://schemas.microsoft.com/office/drawing/2014/main" id="{DC7606C8-0EBC-4EE2-9DF7-DFF5B04DF1F9}"/>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 name="TextBox 10">
            <a:extLst>
              <a:ext uri="{FF2B5EF4-FFF2-40B4-BE49-F238E27FC236}">
                <a16:creationId xmlns:a16="http://schemas.microsoft.com/office/drawing/2014/main" id="{CDA53EA6-0116-49E1-8659-8DEF834491F9}"/>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4" name="Table 6">
            <a:extLst>
              <a:ext uri="{FF2B5EF4-FFF2-40B4-BE49-F238E27FC236}">
                <a16:creationId xmlns:a16="http://schemas.microsoft.com/office/drawing/2014/main" id="{B910BFA9-5A2A-4ED2-975C-C1EDE7B220C7}"/>
              </a:ext>
            </a:extLst>
          </p:cNvPr>
          <p:cNvGraphicFramePr>
            <a:graphicFrameLocks noGrp="1"/>
          </p:cNvGraphicFramePr>
          <p:nvPr>
            <p:extLst>
              <p:ext uri="{D42A27DB-BD31-4B8C-83A1-F6EECF244321}">
                <p14:modId xmlns:p14="http://schemas.microsoft.com/office/powerpoint/2010/main" val="395895961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6" name="Table 6">
            <a:extLst>
              <a:ext uri="{FF2B5EF4-FFF2-40B4-BE49-F238E27FC236}">
                <a16:creationId xmlns:a16="http://schemas.microsoft.com/office/drawing/2014/main" id="{03D7688D-9A56-422F-AF82-BE51E19362FD}"/>
              </a:ext>
            </a:extLst>
          </p:cNvPr>
          <p:cNvGraphicFramePr>
            <a:graphicFrameLocks noGrp="1"/>
          </p:cNvGraphicFramePr>
          <p:nvPr>
            <p:extLst>
              <p:ext uri="{D42A27DB-BD31-4B8C-83A1-F6EECF244321}">
                <p14:modId xmlns:p14="http://schemas.microsoft.com/office/powerpoint/2010/main" val="875905162"/>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6307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71</a:t>
            </a:fld>
            <a:endParaRPr lang="es-MX" dirty="0">
              <a:latin typeface="Segoe UI Semilight" panose="020B0402040204020203" pitchFamily="34" charset="0"/>
              <a:cs typeface="Segoe UI Semilight" panose="020B04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s-MX" sz="3200" dirty="0">
                <a:solidFill>
                  <a:srgbClr val="347E7C"/>
                </a:solidFill>
                <a:latin typeface="Segoe UI" panose="020B0502040204020203" pitchFamily="34" charset="0"/>
                <a:ea typeface="Arial Unicode MS" panose="020B0604020202020204" pitchFamily="34" charset="-128"/>
                <a:cs typeface="Segoe UI" panose="020B0502040204020203" pitchFamily="34" charset="0"/>
              </a:rPr>
              <a:t>Other Files </a:t>
            </a:r>
            <a:endParaRPr lang="es-MX" sz="3200" dirty="0">
              <a:solidFill>
                <a:srgbClr val="347E7C"/>
              </a:solidFill>
              <a:latin typeface="Segoe UI" panose="020B0502040204020203" pitchFamily="34" charset="0"/>
              <a:cs typeface="Segoe UI" panose="020B0502040204020203" pitchFamily="34" charset="0"/>
            </a:endParaRPr>
          </a:p>
        </p:txBody>
      </p:sp>
      <p:sp>
        <p:nvSpPr>
          <p:cNvPr id="13" name="Rectángulo 7">
            <a:extLst>
              <a:ext uri="{FF2B5EF4-FFF2-40B4-BE49-F238E27FC236}">
                <a16:creationId xmlns:a16="http://schemas.microsoft.com/office/drawing/2014/main" id="{637306BF-64FD-4A4B-AE2E-A9CCD90CD894}"/>
              </a:ext>
            </a:extLst>
          </p:cNvPr>
          <p:cNvSpPr/>
          <p:nvPr/>
        </p:nvSpPr>
        <p:spPr>
          <a:xfrm>
            <a:off x="8296344" y="113747"/>
            <a:ext cx="324000" cy="396000"/>
          </a:xfrm>
          <a:prstGeom prst="rect">
            <a:avLst/>
          </a:prstGeom>
          <a:gradFill>
            <a:gsLst>
              <a:gs pos="0">
                <a:srgbClr val="347E7C">
                  <a:alpha val="93000"/>
                </a:srgbClr>
              </a:gs>
              <a:gs pos="100000">
                <a:srgbClr val="347E7C">
                  <a:alpha val="88000"/>
                </a:srgbClr>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TextBox 10">
            <a:extLst>
              <a:ext uri="{FF2B5EF4-FFF2-40B4-BE49-F238E27FC236}">
                <a16:creationId xmlns:a16="http://schemas.microsoft.com/office/drawing/2014/main" id="{F604F69D-7FB7-469E-9176-1D40746A9C90}"/>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aphicFrame>
        <p:nvGraphicFramePr>
          <p:cNvPr id="15" name="Table 6">
            <a:extLst>
              <a:ext uri="{FF2B5EF4-FFF2-40B4-BE49-F238E27FC236}">
                <a16:creationId xmlns:a16="http://schemas.microsoft.com/office/drawing/2014/main" id="{727AE207-22EE-4737-AD3D-0F8BFED21B72}"/>
              </a:ext>
            </a:extLst>
          </p:cNvPr>
          <p:cNvGraphicFramePr>
            <a:graphicFrameLocks noGrp="1"/>
          </p:cNvGraphicFramePr>
          <p:nvPr>
            <p:extLst>
              <p:ext uri="{D42A27DB-BD31-4B8C-83A1-F6EECF244321}">
                <p14:modId xmlns:p14="http://schemas.microsoft.com/office/powerpoint/2010/main" val="647654453"/>
              </p:ext>
            </p:extLst>
          </p:nvPr>
        </p:nvGraphicFramePr>
        <p:xfrm>
          <a:off x="727586" y="1828714"/>
          <a:ext cx="8466833" cy="39600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9800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9800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graphicFrame>
        <p:nvGraphicFramePr>
          <p:cNvPr id="16" name="Table 6">
            <a:extLst>
              <a:ext uri="{FF2B5EF4-FFF2-40B4-BE49-F238E27FC236}">
                <a16:creationId xmlns:a16="http://schemas.microsoft.com/office/drawing/2014/main" id="{E8D6DB52-04CC-44C0-8EF8-51DB76A56422}"/>
              </a:ext>
            </a:extLst>
          </p:cNvPr>
          <p:cNvGraphicFramePr>
            <a:graphicFrameLocks noGrp="1"/>
          </p:cNvGraphicFramePr>
          <p:nvPr>
            <p:extLst>
              <p:ext uri="{D42A27DB-BD31-4B8C-83A1-F6EECF244321}">
                <p14:modId xmlns:p14="http://schemas.microsoft.com/office/powerpoint/2010/main" val="3954141127"/>
              </p:ext>
            </p:extLst>
          </p:nvPr>
        </p:nvGraphicFramePr>
        <p:xfrm>
          <a:off x="727585" y="2498352"/>
          <a:ext cx="8460659" cy="3666907"/>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0638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3460523">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5313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grpSp>
        <p:nvGrpSpPr>
          <p:cNvPr id="57" name="Group 56"/>
          <p:cNvGrpSpPr/>
          <p:nvPr/>
        </p:nvGrpSpPr>
        <p:grpSpPr>
          <a:xfrm>
            <a:off x="789245" y="2723276"/>
            <a:ext cx="8382255" cy="3544184"/>
            <a:chOff x="686631" y="2684485"/>
            <a:chExt cx="8290446" cy="3544184"/>
          </a:xfrm>
        </p:grpSpPr>
        <p:sp>
          <p:nvSpPr>
            <p:cNvPr id="58" name="Rectangle 5"/>
            <p:cNvSpPr/>
            <p:nvPr/>
          </p:nvSpPr>
          <p:spPr>
            <a:xfrm>
              <a:off x="2365495" y="2684485"/>
              <a:ext cx="1598471" cy="1719535"/>
            </a:xfrm>
            <a:prstGeom prst="rect">
              <a:avLst/>
            </a:prstGeom>
            <a:gradFill>
              <a:gsLst>
                <a:gs pos="0">
                  <a:srgbClr val="A25FA5">
                    <a:alpha val="99000"/>
                  </a:srgbClr>
                </a:gs>
                <a:gs pos="100000">
                  <a:srgbClr val="A25FA5"/>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9" name="Rectangle 5"/>
            <p:cNvSpPr/>
            <p:nvPr/>
          </p:nvSpPr>
          <p:spPr>
            <a:xfrm>
              <a:off x="686631" y="4469452"/>
              <a:ext cx="1628607" cy="1754231"/>
            </a:xfrm>
            <a:prstGeom prst="rect">
              <a:avLst/>
            </a:prstGeom>
            <a:solidFill>
              <a:srgbClr val="552D81">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0" name="Rectangle 5"/>
            <p:cNvSpPr/>
            <p:nvPr/>
          </p:nvSpPr>
          <p:spPr>
            <a:xfrm>
              <a:off x="4016539" y="4463359"/>
              <a:ext cx="1631737" cy="1758194"/>
            </a:xfrm>
            <a:prstGeom prst="rect">
              <a:avLst/>
            </a:prstGeom>
            <a:solidFill>
              <a:srgbClr val="891B55">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1" name="Rectangle 5"/>
            <p:cNvSpPr/>
            <p:nvPr/>
          </p:nvSpPr>
          <p:spPr>
            <a:xfrm>
              <a:off x="7333083" y="4469204"/>
              <a:ext cx="1643994" cy="1759465"/>
            </a:xfrm>
            <a:prstGeom prst="rect">
              <a:avLst/>
            </a:prstGeom>
            <a:solidFill>
              <a:srgbClr val="347E7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67" name="Rectangle 5"/>
            <p:cNvSpPr/>
            <p:nvPr/>
          </p:nvSpPr>
          <p:spPr>
            <a:xfrm>
              <a:off x="5699722" y="2684761"/>
              <a:ext cx="1582698" cy="1719922"/>
            </a:xfrm>
            <a:prstGeom prst="rect">
              <a:avLst/>
            </a:prstGeom>
            <a:solidFill>
              <a:srgbClr val="EBC1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72</a:t>
            </a:fld>
            <a:endParaRPr lang="es-MX" dirty="0">
              <a:latin typeface="Segoe UI Semilight" panose="020B0402040204020203" pitchFamily="34" charset="0"/>
              <a:cs typeface="Segoe UI Semilight" panose="020B0402040204020203" pitchFamily="34" charset="0"/>
            </a:endParaRPr>
          </a:p>
        </p:txBody>
      </p:sp>
      <p:sp>
        <p:nvSpPr>
          <p:cNvPr id="30" name="TextBox 10"/>
          <p:cNvSpPr txBox="1"/>
          <p:nvPr/>
        </p:nvSpPr>
        <p:spPr>
          <a:xfrm>
            <a:off x="683731" y="1218775"/>
            <a:ext cx="9172069" cy="769441"/>
          </a:xfrm>
          <a:prstGeom prst="rect">
            <a:avLst/>
          </a:prstGeom>
          <a:noFill/>
        </p:spPr>
        <p:txBody>
          <a:bodyPr wrap="square" rtlCol="0">
            <a:spAutoFit/>
          </a:bodyPr>
          <a:lstStyle/>
          <a:p>
            <a:r>
              <a:rPr lang="en-US" sz="4400" b="1" dirty="0">
                <a:solidFill>
                  <a:schemeClr val="tx1">
                    <a:lumMod val="85000"/>
                    <a:lumOff val="15000"/>
                  </a:schemeClr>
                </a:solidFill>
                <a:latin typeface="Segoe UI Semibold" panose="020B0702040204020203" pitchFamily="34" charset="0"/>
                <a:cs typeface="Segoe UI Semibold" panose="020B0702040204020203" pitchFamily="34" charset="0"/>
              </a:rPr>
              <a:t>End of My Language Portfolio II</a:t>
            </a:r>
          </a:p>
        </p:txBody>
      </p:sp>
      <p:sp>
        <p:nvSpPr>
          <p:cNvPr id="21" name="Rectángulo 20">
            <a:extLst>
              <a:ext uri="{FF2B5EF4-FFF2-40B4-BE49-F238E27FC236}">
                <a16:creationId xmlns:a16="http://schemas.microsoft.com/office/drawing/2014/main" id="{F5DFB05E-4638-4A20-BE40-4CAA40C0BCB0}"/>
              </a:ext>
            </a:extLst>
          </p:cNvPr>
          <p:cNvSpPr/>
          <p:nvPr/>
        </p:nvSpPr>
        <p:spPr>
          <a:xfrm>
            <a:off x="715261" y="1928795"/>
            <a:ext cx="8445512" cy="707886"/>
          </a:xfrm>
          <a:prstGeom prst="rect">
            <a:avLst/>
          </a:prstGeom>
        </p:spPr>
        <p:txBody>
          <a:bodyPr wrap="square">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“A special kind of beauty exists which is born in language, of language, and for language.” ‒ Gaston Bachelard</a:t>
            </a:r>
          </a:p>
        </p:txBody>
      </p:sp>
      <p:sp>
        <p:nvSpPr>
          <p:cNvPr id="22" name="Rectángulo 7">
            <a:extLst>
              <a:ext uri="{FF2B5EF4-FFF2-40B4-BE49-F238E27FC236}">
                <a16:creationId xmlns:a16="http://schemas.microsoft.com/office/drawing/2014/main" id="{E4C7B4E7-6FF3-40B1-9297-A3B7DE0D7C49}"/>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pic>
        <p:nvPicPr>
          <p:cNvPr id="23" name="Picture 2" descr="https://images.unsplash.com/photo-1531369098874-3575d551fb38?ixlib=rb-0.3.5&amp;ixid=eyJhcHBfaWQiOjEyMDd9&amp;s=1816ef80dfcabd5371783208eecd11b7&amp;dpr=1&amp;auto=format&amp;fit=crop&amp;w=1000&amp;q=80&amp;cs=tinysrgb">
            <a:extLst>
              <a:ext uri="{FF2B5EF4-FFF2-40B4-BE49-F238E27FC236}">
                <a16:creationId xmlns:a16="http://schemas.microsoft.com/office/drawing/2014/main" id="{2D6AB17B-6C6E-459C-B992-2F97D1EB477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696" t="-110" r="23992"/>
          <a:stretch/>
        </p:blipFill>
        <p:spPr bwMode="auto">
          <a:xfrm>
            <a:off x="4155236" y="2722889"/>
            <a:ext cx="1651392" cy="171992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4" name="Picture 2" descr="Sitting at an airport looking out at the runway from the terminal windows at Heathrow Airport.">
            <a:extLst>
              <a:ext uri="{FF2B5EF4-FFF2-40B4-BE49-F238E27FC236}">
                <a16:creationId xmlns:a16="http://schemas.microsoft.com/office/drawing/2014/main" id="{04C1B3DC-1ACA-4053-A6CB-93A930B0D048}"/>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rcRect l="-15" t="18965" r="1748" b="-1"/>
          <a:stretch/>
        </p:blipFill>
        <p:spPr bwMode="auto">
          <a:xfrm>
            <a:off x="2487411" y="4504617"/>
            <a:ext cx="1611607" cy="175785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6" name="Picture 2" descr="man and woman sitting facing body of water">
            <a:extLst>
              <a:ext uri="{FF2B5EF4-FFF2-40B4-BE49-F238E27FC236}">
                <a16:creationId xmlns:a16="http://schemas.microsoft.com/office/drawing/2014/main" id="{D452E741-410E-43E7-9B01-022F54C586B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7589" r="20416"/>
          <a:stretch/>
        </p:blipFill>
        <p:spPr bwMode="auto">
          <a:xfrm>
            <a:off x="793382" y="2725490"/>
            <a:ext cx="1641293" cy="17341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7" name="Picture 4" descr="man taking photo of hot air balloons">
            <a:extLst>
              <a:ext uri="{FF2B5EF4-FFF2-40B4-BE49-F238E27FC236}">
                <a16:creationId xmlns:a16="http://schemas.microsoft.com/office/drawing/2014/main" id="{89560E91-A69E-4455-B643-00CC43E06ECC}"/>
              </a:ext>
            </a:extLst>
          </p:cNvPr>
          <p:cNvPicPr>
            <a:picLocks noChangeAspect="1" noChangeArrowheads="1"/>
          </p:cNvPicPr>
          <p:nvPr/>
        </p:nvPicPr>
        <p:blipFill rotWithShape="1">
          <a:blip r:embed="rId9" cstate="print">
            <a:alphaModFix amt="96000"/>
            <a:extLst>
              <a:ext uri="{28A0092B-C50C-407E-A947-70E740481C1C}">
                <a14:useLocalDpi xmlns:a14="http://schemas.microsoft.com/office/drawing/2010/main" val="0"/>
              </a:ext>
            </a:extLst>
          </a:blip>
          <a:srcRect l="26591" t="329" r="11937"/>
          <a:stretch/>
        </p:blipFill>
        <p:spPr bwMode="auto">
          <a:xfrm>
            <a:off x="7509299" y="2721253"/>
            <a:ext cx="1656517" cy="17280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8" name="Picture 16" descr="two flat screen monitor turned on near organizer rack inside the room">
            <a:extLst>
              <a:ext uri="{FF2B5EF4-FFF2-40B4-BE49-F238E27FC236}">
                <a16:creationId xmlns:a16="http://schemas.microsoft.com/office/drawing/2014/main" id="{8D91384C-39C8-48B7-A402-3C57A961E4D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4209" r="30314"/>
          <a:stretch/>
        </p:blipFill>
        <p:spPr bwMode="auto">
          <a:xfrm>
            <a:off x="5857851" y="4502150"/>
            <a:ext cx="1600225" cy="175946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66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8</a:t>
            </a:fld>
            <a:endParaRPr lang="es-MX" dirty="0">
              <a:latin typeface="Segoe UI Semilight" panose="020B0402040204020203" pitchFamily="34" charset="0"/>
              <a:cs typeface="Segoe UI Semilight" panose="020B0402040204020203" pitchFamily="34" charset="0"/>
            </a:endParaRPr>
          </a:p>
        </p:txBody>
      </p:sp>
      <p:sp>
        <p:nvSpPr>
          <p:cNvPr id="13" name="TextBox 10"/>
          <p:cNvSpPr txBox="1"/>
          <p:nvPr/>
        </p:nvSpPr>
        <p:spPr>
          <a:xfrm>
            <a:off x="607830" y="915269"/>
            <a:ext cx="8612369" cy="584775"/>
          </a:xfrm>
          <a:prstGeom prst="rect">
            <a:avLst/>
          </a:prstGeom>
          <a:noFill/>
        </p:spPr>
        <p:txBody>
          <a:bodyPr wrap="square" rtlCol="0">
            <a:spAutoFit/>
          </a:bodyP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Introduction</a:t>
            </a:r>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sz="3200" dirty="0">
                <a:solidFill>
                  <a:srgbClr val="804B83"/>
                </a:solidFill>
                <a:latin typeface="Segoe UI" panose="020B0502040204020203" pitchFamily="34" charset="0"/>
                <a:cs typeface="Segoe UI" panose="020B0502040204020203" pitchFamily="34" charset="0"/>
              </a:rPr>
              <a:t>My DLP during the Course</a:t>
            </a:r>
          </a:p>
        </p:txBody>
      </p:sp>
      <p:sp>
        <p:nvSpPr>
          <p:cNvPr id="19" name="Rectángulo 7">
            <a:extLst>
              <a:ext uri="{FF2B5EF4-FFF2-40B4-BE49-F238E27FC236}">
                <a16:creationId xmlns:a16="http://schemas.microsoft.com/office/drawing/2014/main" id="{17456B2F-662A-4BF7-8F16-09C620D9439E}"/>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0" name="TextBox 11">
            <a:extLst>
              <a:ext uri="{FF2B5EF4-FFF2-40B4-BE49-F238E27FC236}">
                <a16:creationId xmlns:a16="http://schemas.microsoft.com/office/drawing/2014/main" id="{8055A70D-FA4A-4934-AD7E-166A8F9230F1}"/>
              </a:ext>
            </a:extLst>
          </p:cNvPr>
          <p:cNvSpPr txBox="1"/>
          <p:nvPr/>
        </p:nvSpPr>
        <p:spPr>
          <a:xfrm>
            <a:off x="8335043" y="157461"/>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1</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pic>
        <p:nvPicPr>
          <p:cNvPr id="21" name="Picture 6" descr="yellow car running on the street between the building during daytime">
            <a:extLst>
              <a:ext uri="{FF2B5EF4-FFF2-40B4-BE49-F238E27FC236}">
                <a16:creationId xmlns:a16="http://schemas.microsoft.com/office/drawing/2014/main" id="{71420D2F-84F4-4803-BA19-71BCED071FB3}"/>
              </a:ext>
            </a:extLst>
          </p:cNvPr>
          <p:cNvPicPr>
            <a:picLocks noChangeAspect="1" noChangeArrowheads="1"/>
          </p:cNvPicPr>
          <p:nvPr/>
        </p:nvPicPr>
        <p:blipFill rotWithShape="1">
          <a:blip r:embed="rId5" cstate="print">
            <a:alphaModFix amt="88000"/>
            <a:extLst>
              <a:ext uri="{BEBA8EAE-BF5A-486C-A8C5-ECC9F3942E4B}">
                <a14:imgProps xmlns:a14="http://schemas.microsoft.com/office/drawing/2010/main">
                  <a14:imgLayer r:embed="rId6">
                    <a14:imgEffect>
                      <a14:colorTemperature colorTemp="7200"/>
                    </a14:imgEffect>
                    <a14:imgEffect>
                      <a14:saturation sat="94000"/>
                    </a14:imgEffect>
                  </a14:imgLayer>
                </a14:imgProps>
              </a:ext>
              <a:ext uri="{28A0092B-C50C-407E-A947-70E740481C1C}">
                <a14:useLocalDpi xmlns:a14="http://schemas.microsoft.com/office/drawing/2010/main" val="0"/>
              </a:ext>
            </a:extLst>
          </a:blip>
          <a:srcRect l="6331" r="9724"/>
          <a:stretch/>
        </p:blipFill>
        <p:spPr bwMode="auto">
          <a:xfrm>
            <a:off x="724007" y="1811164"/>
            <a:ext cx="2426987" cy="43458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eople walking at alley during daytime">
            <a:extLst>
              <a:ext uri="{FF2B5EF4-FFF2-40B4-BE49-F238E27FC236}">
                <a16:creationId xmlns:a16="http://schemas.microsoft.com/office/drawing/2014/main" id="{D484AD6B-0430-4C83-8D62-72A85D7B2CA2}"/>
              </a:ext>
            </a:extLst>
          </p:cNvPr>
          <p:cNvPicPr>
            <a:picLocks noChangeAspect="1" noChangeArrowheads="1"/>
          </p:cNvPicPr>
          <p:nvPr/>
        </p:nvPicPr>
        <p:blipFill rotWithShape="1">
          <a:blip r:embed="rId7" cstate="print">
            <a:alphaModFix amt="94000"/>
            <a:extLst>
              <a:ext uri="{BEBA8EAE-BF5A-486C-A8C5-ECC9F3942E4B}">
                <a14:imgProps xmlns:a14="http://schemas.microsoft.com/office/drawing/2010/main">
                  <a14:imgLayer r:embed="rId8">
                    <a14:imgEffect>
                      <a14:colorTemperature colorTemp="5900"/>
                    </a14:imgEffect>
                    <a14:imgEffect>
                      <a14:brightnessContrast bright="-1000" contrast="10000"/>
                    </a14:imgEffect>
                  </a14:imgLayer>
                </a14:imgProps>
              </a:ext>
              <a:ext uri="{28A0092B-C50C-407E-A947-70E740481C1C}">
                <a14:useLocalDpi xmlns:a14="http://schemas.microsoft.com/office/drawing/2010/main" val="0"/>
              </a:ext>
            </a:extLst>
          </a:blip>
          <a:srcRect l="9912" r="20440"/>
          <a:stretch/>
        </p:blipFill>
        <p:spPr bwMode="auto">
          <a:xfrm>
            <a:off x="6750396" y="1811164"/>
            <a:ext cx="2421242" cy="4345857"/>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2">
            <a:extLst>
              <a:ext uri="{FF2B5EF4-FFF2-40B4-BE49-F238E27FC236}">
                <a16:creationId xmlns:a16="http://schemas.microsoft.com/office/drawing/2014/main" id="{2BE129C3-B298-424A-9020-6F54483775A3}"/>
              </a:ext>
            </a:extLst>
          </p:cNvPr>
          <p:cNvSpPr/>
          <p:nvPr/>
        </p:nvSpPr>
        <p:spPr>
          <a:xfrm>
            <a:off x="3183915" y="1786926"/>
            <a:ext cx="3448050" cy="4862870"/>
          </a:xfrm>
          <a:prstGeom prst="rect">
            <a:avLst/>
          </a:prstGeom>
        </p:spPr>
        <p:txBody>
          <a:bodyPr wrap="square">
            <a:spAutoFit/>
          </a:bodyPr>
          <a:lstStyle/>
          <a:p>
            <a:pPr algn="just"/>
            <a:r>
              <a:rPr lang="en-GB" sz="1300" dirty="0">
                <a:latin typeface="Segoe UI Semilight" panose="020B0402040204020203" pitchFamily="34" charset="0"/>
                <a:cs typeface="Segoe UI Semilight" panose="020B0402040204020203" pitchFamily="34" charset="0"/>
              </a:rPr>
              <a:t>You will fill out and share your Passport during Chapter 0. </a:t>
            </a:r>
            <a:r>
              <a:rPr lang="en-GB" sz="1300" i="1" dirty="0">
                <a:latin typeface="Segoe UI Semilight" panose="020B0402040204020203" pitchFamily="34" charset="0"/>
                <a:cs typeface="Segoe UI Semilight" panose="020B0402040204020203" pitchFamily="34" charset="0"/>
              </a:rPr>
              <a:t>Training</a:t>
            </a:r>
            <a:r>
              <a:rPr lang="en-GB" sz="1300" dirty="0">
                <a:latin typeface="Segoe UI Semilight" panose="020B0402040204020203" pitchFamily="34" charset="0"/>
                <a:cs typeface="Segoe UI Semilight" panose="020B0402040204020203" pitchFamily="34" charset="0"/>
              </a:rPr>
              <a:t>. The Biography and Dossier are completed gradually during the course, at the end of each chapter. You will submit the pages corresponding to each chapter in the final step of the unit. With these selected pages per chapter, you will update your master file with your full portfolio. At the end of the course, you will submit your complete portfolio as the final product. </a:t>
            </a:r>
          </a:p>
          <a:p>
            <a:pPr algn="just"/>
            <a:endParaRPr lang="es-MX" sz="1300" dirty="0">
              <a:latin typeface="Segoe UI Semilight" panose="020B0402040204020203" pitchFamily="34" charset="0"/>
              <a:cs typeface="Segoe UI Semilight" panose="020B0402040204020203" pitchFamily="34" charset="0"/>
            </a:endParaRPr>
          </a:p>
          <a:p>
            <a:pPr algn="just"/>
            <a:r>
              <a:rPr lang="es-MX" sz="1300" dirty="0">
                <a:latin typeface="Segoe UI Semilight" panose="020B0402040204020203" pitchFamily="34" charset="0"/>
                <a:cs typeface="Segoe UI Semilight" panose="020B0402040204020203" pitchFamily="34" charset="0"/>
              </a:rPr>
              <a:t>Llenarás y compartirás tu pasaporte durante el Capítulo 0. </a:t>
            </a:r>
            <a:r>
              <a:rPr lang="es-MX" sz="1300" i="1" dirty="0">
                <a:latin typeface="Segoe UI Semilight" panose="020B0402040204020203" pitchFamily="34" charset="0"/>
                <a:cs typeface="Segoe UI Semilight" panose="020B0402040204020203" pitchFamily="34" charset="0"/>
              </a:rPr>
              <a:t>Training</a:t>
            </a:r>
            <a:r>
              <a:rPr lang="es-MX" sz="1300" dirty="0">
                <a:latin typeface="Segoe UI Semilight" panose="020B0402040204020203" pitchFamily="34" charset="0"/>
                <a:cs typeface="Segoe UI Semilight" panose="020B0402040204020203" pitchFamily="34" charset="0"/>
              </a:rPr>
              <a:t>. La biografía y el dossier se completan gradualmente durante el curso, al final de cada capítulo. Entregarás las páginas correspondientes a cada capítulo en el paso final de la unidad. Con estas páginas seleccionadas por capítulo, actualizarás tu archivo maestro con tu portafolio completo. Al final del curso, entregarás tu portafolio terminado como producto final.</a:t>
            </a:r>
          </a:p>
          <a:p>
            <a:pPr algn="just"/>
            <a:endParaRPr lang="en-US" sz="12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26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6" name="TextBox 10"/>
          <p:cNvSpPr txBox="1"/>
          <p:nvPr/>
        </p:nvSpPr>
        <p:spPr>
          <a:xfrm>
            <a:off x="682648" y="1247056"/>
            <a:ext cx="9336060" cy="1415772"/>
          </a:xfrm>
          <a:prstGeom prst="rect">
            <a:avLst/>
          </a:prstGeom>
          <a:noFill/>
        </p:spPr>
        <p:txBody>
          <a:bodyPr wrap="square" rtlCol="0">
            <a:spAutoFit/>
          </a:bodyPr>
          <a:lstStyle/>
          <a:p>
            <a:r>
              <a:rPr lang="en-US" sz="4400" b="1" dirty="0">
                <a:solidFill>
                  <a:schemeClr val="tx1">
                    <a:lumMod val="85000"/>
                    <a:lumOff val="15000"/>
                  </a:schemeClr>
                </a:solidFill>
                <a:latin typeface="Segoe UI Semibold" panose="020B0702040204020203" pitchFamily="34" charset="0"/>
                <a:cs typeface="Segoe UI Semibold" panose="020B0702040204020203" pitchFamily="34" charset="0"/>
              </a:rPr>
              <a:t>Section 2</a:t>
            </a:r>
          </a:p>
          <a:p>
            <a:r>
              <a:rPr lang="en-US" sz="4000" dirty="0">
                <a:solidFill>
                  <a:srgbClr val="891B55"/>
                </a:solidFill>
                <a:latin typeface="Segoe UI" panose="020B0502040204020203" pitchFamily="34" charset="0"/>
                <a:cs typeface="Segoe UI" panose="020B0502040204020203" pitchFamily="34" charset="0"/>
              </a:rPr>
              <a:t>My Language Passport</a:t>
            </a:r>
          </a:p>
        </p:txBody>
      </p:sp>
      <p:grpSp>
        <p:nvGrpSpPr>
          <p:cNvPr id="32" name="Group 31"/>
          <p:cNvGrpSpPr/>
          <p:nvPr/>
        </p:nvGrpSpPr>
        <p:grpSpPr>
          <a:xfrm>
            <a:off x="794185" y="2710492"/>
            <a:ext cx="8357328" cy="3563191"/>
            <a:chOff x="68614" y="2579295"/>
            <a:chExt cx="9833852" cy="4192714"/>
          </a:xfrm>
        </p:grpSpPr>
        <p:sp>
          <p:nvSpPr>
            <p:cNvPr id="39" name="Rectangle 5"/>
            <p:cNvSpPr/>
            <p:nvPr/>
          </p:nvSpPr>
          <p:spPr>
            <a:xfrm>
              <a:off x="68614" y="4675546"/>
              <a:ext cx="1867458" cy="2092900"/>
            </a:xfrm>
            <a:prstGeom prst="rect">
              <a:avLst/>
            </a:prstGeom>
            <a:solidFill>
              <a:srgbClr val="552D81">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solidFill>
                  <a:srgbClr val="552D81"/>
                </a:solidFill>
              </a:endParaRPr>
            </a:p>
          </p:txBody>
        </p:sp>
        <p:sp>
          <p:nvSpPr>
            <p:cNvPr id="40" name="Rectangle 5"/>
            <p:cNvSpPr/>
            <p:nvPr/>
          </p:nvSpPr>
          <p:spPr>
            <a:xfrm>
              <a:off x="4000350" y="4675315"/>
              <a:ext cx="1964123" cy="2096694"/>
            </a:xfrm>
            <a:prstGeom prst="rect">
              <a:avLst/>
            </a:prstGeom>
            <a:solidFill>
              <a:srgbClr val="891B55">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angle 5"/>
            <p:cNvSpPr/>
            <p:nvPr/>
          </p:nvSpPr>
          <p:spPr>
            <a:xfrm>
              <a:off x="2007950" y="2580650"/>
              <a:ext cx="1920138" cy="2037347"/>
            </a:xfrm>
            <a:prstGeom prst="rect">
              <a:avLst/>
            </a:prstGeom>
            <a:gradFill>
              <a:gsLst>
                <a:gs pos="0">
                  <a:srgbClr val="A25FA5">
                    <a:alpha val="99000"/>
                  </a:srgbClr>
                </a:gs>
                <a:gs pos="100000">
                  <a:srgbClr val="A25FA5"/>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solidFill>
                  <a:srgbClr val="A25FA5"/>
                </a:solidFill>
              </a:endParaRPr>
            </a:p>
          </p:txBody>
        </p:sp>
        <p:sp>
          <p:nvSpPr>
            <p:cNvPr id="55" name="Rectangle 5"/>
            <p:cNvSpPr/>
            <p:nvPr/>
          </p:nvSpPr>
          <p:spPr>
            <a:xfrm>
              <a:off x="7983925" y="4671872"/>
              <a:ext cx="1918541" cy="2100137"/>
            </a:xfrm>
            <a:prstGeom prst="rect">
              <a:avLst/>
            </a:prstGeom>
            <a:solidFill>
              <a:srgbClr val="347E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6" name="Rectangle 5"/>
            <p:cNvSpPr/>
            <p:nvPr/>
          </p:nvSpPr>
          <p:spPr>
            <a:xfrm>
              <a:off x="6040341" y="2579295"/>
              <a:ext cx="1866540" cy="2030230"/>
            </a:xfrm>
            <a:prstGeom prst="rect">
              <a:avLst/>
            </a:prstGeom>
            <a:solidFill>
              <a:srgbClr val="EBC1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9</a:t>
            </a:fld>
            <a:endParaRPr lang="es-MX" dirty="0">
              <a:latin typeface="Segoe UI Semilight" panose="020B0402040204020203" pitchFamily="34" charset="0"/>
              <a:cs typeface="Segoe UI Semilight" panose="020B0402040204020203" pitchFamily="34" charset="0"/>
            </a:endParaRPr>
          </a:p>
        </p:txBody>
      </p:sp>
      <p:sp>
        <p:nvSpPr>
          <p:cNvPr id="24" name="Rectángulo 7">
            <a:extLst>
              <a:ext uri="{FF2B5EF4-FFF2-40B4-BE49-F238E27FC236}">
                <a16:creationId xmlns:a16="http://schemas.microsoft.com/office/drawing/2014/main" id="{9D0E1702-D5D3-4BB6-A788-F0397CDB04ED}"/>
              </a:ext>
            </a:extLst>
          </p:cNvPr>
          <p:cNvSpPr/>
          <p:nvPr/>
        </p:nvSpPr>
        <p:spPr>
          <a:xfrm>
            <a:off x="8296710" y="113747"/>
            <a:ext cx="324000" cy="396000"/>
          </a:xfrm>
          <a:prstGeom prst="rect">
            <a:avLst/>
          </a:prstGeom>
          <a:gradFill>
            <a:gsLst>
              <a:gs pos="0">
                <a:srgbClr val="881C55">
                  <a:alpha val="86000"/>
                </a:srgbClr>
              </a:gs>
              <a:gs pos="100000">
                <a:srgbClr val="881C55">
                  <a:alpha val="90000"/>
                </a:srgbClr>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pic>
        <p:nvPicPr>
          <p:cNvPr id="29" name="Picture 2" descr="woman browsing on the internet">
            <a:extLst>
              <a:ext uri="{FF2B5EF4-FFF2-40B4-BE49-F238E27FC236}">
                <a16:creationId xmlns:a16="http://schemas.microsoft.com/office/drawing/2014/main" id="{B70D0250-64D4-409B-AD0A-18628926E98B}"/>
              </a:ext>
            </a:extLst>
          </p:cNvPr>
          <p:cNvPicPr>
            <a:picLocks noChangeAspect="1" noChangeArrowheads="1"/>
          </p:cNvPicPr>
          <p:nvPr/>
        </p:nvPicPr>
        <p:blipFill rotWithShape="1">
          <a:blip r:embed="rId5" cstate="print">
            <a:alphaModFix amt="92000"/>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l="6625" t="1258" r="19923"/>
          <a:stretch/>
        </p:blipFill>
        <p:spPr bwMode="auto">
          <a:xfrm>
            <a:off x="800909" y="2714648"/>
            <a:ext cx="1582123" cy="172844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 name="Picture 2" descr="https://images.unsplash.com/photo-1532969058732-3615a226bbc2?ixlib=rb-0.3.5&amp;ixid=eyJhcHBfaWQiOjEyMDd9&amp;s=790f090f68a3b6d1ceefd6abcf19f595&amp;dpr=1&amp;auto=format&amp;fit=crop&amp;w=1000&amp;q=80&amp;cs=tinysrgb">
            <a:extLst>
              <a:ext uri="{FF2B5EF4-FFF2-40B4-BE49-F238E27FC236}">
                <a16:creationId xmlns:a16="http://schemas.microsoft.com/office/drawing/2014/main" id="{F50E1484-82C0-4EBD-9C3D-7635D366D724}"/>
              </a:ext>
            </a:extLst>
          </p:cNvPr>
          <p:cNvPicPr>
            <a:picLocks noChangeAspect="1" noChangeArrowheads="1"/>
          </p:cNvPicPr>
          <p:nvPr/>
        </p:nvPicPr>
        <p:blipFill rotWithShape="1">
          <a:blip r:embed="rId7" cstate="print">
            <a:alphaModFix amt="92000"/>
            <a:extLst>
              <a:ext uri="{28A0092B-C50C-407E-A947-70E740481C1C}">
                <a14:useLocalDpi xmlns:a14="http://schemas.microsoft.com/office/drawing/2010/main" val="0"/>
              </a:ext>
            </a:extLst>
          </a:blip>
          <a:srcRect l="2" t="4249" r="39631" b="1491"/>
          <a:stretch/>
        </p:blipFill>
        <p:spPr bwMode="auto">
          <a:xfrm>
            <a:off x="4138175" y="2712684"/>
            <a:ext cx="1664123" cy="1724519"/>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1" name="Picture 2" descr="man holding book on road during daytime">
            <a:extLst>
              <a:ext uri="{FF2B5EF4-FFF2-40B4-BE49-F238E27FC236}">
                <a16:creationId xmlns:a16="http://schemas.microsoft.com/office/drawing/2014/main" id="{E2EDAB43-4CBE-4208-9A31-25D70E159DB8}"/>
              </a:ext>
            </a:extLst>
          </p:cNvPr>
          <p:cNvPicPr>
            <a:picLocks noChangeAspect="1" noChangeArrowheads="1"/>
          </p:cNvPicPr>
          <p:nvPr/>
        </p:nvPicPr>
        <p:blipFill rotWithShape="1">
          <a:blip r:embed="rId8" cstate="print">
            <a:alphaModFix amt="96000"/>
            <a:extLst>
              <a:ext uri="{BEBA8EAE-BF5A-486C-A8C5-ECC9F3942E4B}">
                <a14:imgProps xmlns:a14="http://schemas.microsoft.com/office/drawing/2010/main">
                  <a14:imgLayer r:embed="rId9">
                    <a14:imgEffect>
                      <a14:brightnessContrast bright="-3000"/>
                    </a14:imgEffect>
                  </a14:imgLayer>
                </a14:imgProps>
              </a:ext>
              <a:ext uri="{28A0092B-C50C-407E-A947-70E740481C1C}">
                <a14:useLocalDpi xmlns:a14="http://schemas.microsoft.com/office/drawing/2010/main" val="0"/>
              </a:ext>
            </a:extLst>
          </a:blip>
          <a:srcRect l="31368" t="1227" r="20670" b="20713"/>
          <a:stretch/>
        </p:blipFill>
        <p:spPr bwMode="auto">
          <a:xfrm>
            <a:off x="2439477" y="4496547"/>
            <a:ext cx="1631835" cy="177410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two woman sits on sofa chairs inside house">
            <a:extLst>
              <a:ext uri="{FF2B5EF4-FFF2-40B4-BE49-F238E27FC236}">
                <a16:creationId xmlns:a16="http://schemas.microsoft.com/office/drawing/2014/main" id="{E79B959C-3338-4B98-922E-C8A33958D338}"/>
              </a:ext>
            </a:extLst>
          </p:cNvPr>
          <p:cNvPicPr>
            <a:picLocks noChangeAspect="1" noChangeArrowheads="1"/>
          </p:cNvPicPr>
          <p:nvPr/>
        </p:nvPicPr>
        <p:blipFill rotWithShape="1">
          <a:blip r:embed="rId10" cstate="print">
            <a:alphaModFix amt="92000"/>
            <a:extLst>
              <a:ext uri="{28A0092B-C50C-407E-A947-70E740481C1C}">
                <a14:useLocalDpi xmlns:a14="http://schemas.microsoft.com/office/drawing/2010/main" val="0"/>
              </a:ext>
            </a:extLst>
          </a:blip>
          <a:srcRect b="28973"/>
          <a:stretch/>
        </p:blipFill>
        <p:spPr bwMode="auto">
          <a:xfrm>
            <a:off x="7522537" y="2714378"/>
            <a:ext cx="1628977" cy="172151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3" name="Picture 2" descr="eyeglasses on book beside laptop">
            <a:extLst>
              <a:ext uri="{FF2B5EF4-FFF2-40B4-BE49-F238E27FC236}">
                <a16:creationId xmlns:a16="http://schemas.microsoft.com/office/drawing/2014/main" id="{CA62CF61-A2B7-4BB4-9A28-FD1111B2364B}"/>
              </a:ext>
            </a:extLst>
          </p:cNvPr>
          <p:cNvPicPr>
            <a:picLocks noChangeAspect="1" noChangeArrowheads="1"/>
          </p:cNvPicPr>
          <p:nvPr/>
        </p:nvPicPr>
        <p:blipFill rotWithShape="1">
          <a:blip r:embed="rId11" cstate="print">
            <a:alphaModFix amt="92000"/>
            <a:extLst>
              <a:ext uri="{BEBA8EAE-BF5A-486C-A8C5-ECC9F3942E4B}">
                <a14:imgProps xmlns:a14="http://schemas.microsoft.com/office/drawing/2010/main">
                  <a14:imgLayer r:embed="rId12">
                    <a14:imgEffect>
                      <a14:brightnessContrast bright="3000"/>
                    </a14:imgEffect>
                  </a14:imgLayer>
                </a14:imgProps>
              </a:ext>
              <a:ext uri="{28A0092B-C50C-407E-A947-70E740481C1C}">
                <a14:useLocalDpi xmlns:a14="http://schemas.microsoft.com/office/drawing/2010/main" val="0"/>
              </a:ext>
            </a:extLst>
          </a:blip>
          <a:srcRect l="20283" r="29999"/>
          <a:stretch/>
        </p:blipFill>
        <p:spPr bwMode="auto">
          <a:xfrm>
            <a:off x="5868495" y="4488577"/>
            <a:ext cx="1587065" cy="178048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9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68691</TotalTime>
  <Words>11365</Words>
  <Application>Microsoft Macintosh PowerPoint</Application>
  <PresentationFormat>A4 (210 x 297 mm)</PresentationFormat>
  <Paragraphs>1672</Paragraphs>
  <Slides>72</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72</vt:i4>
      </vt:variant>
    </vt:vector>
  </HeadingPairs>
  <TitlesOfParts>
    <vt:vector size="79" baseType="lpstr">
      <vt:lpstr>Arial</vt:lpstr>
      <vt:lpstr>Calibri</vt:lpstr>
      <vt:lpstr>Calibri Light</vt:lpstr>
      <vt:lpstr>Segoe UI</vt:lpstr>
      <vt:lpstr>Segoe UI Semibold</vt:lpstr>
      <vt:lpstr>Segoe UI Semilight</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UsuarioSuv</dc:creator>
  <cp:lastModifiedBy>Fernando De Montanaro</cp:lastModifiedBy>
  <cp:revision>3523</cp:revision>
  <cp:lastPrinted>2018-09-04T21:06:32Z</cp:lastPrinted>
  <dcterms:created xsi:type="dcterms:W3CDTF">2018-07-12T00:04:11Z</dcterms:created>
  <dcterms:modified xsi:type="dcterms:W3CDTF">2020-02-18T03:59:04Z</dcterms:modified>
</cp:coreProperties>
</file>